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2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5" r:id="rId6"/>
    <p:sldId id="262" r:id="rId7"/>
    <p:sldId id="261" r:id="rId8"/>
    <p:sldId id="263" r:id="rId9"/>
    <p:sldId id="268" r:id="rId10"/>
  </p:sldIdLst>
  <p:sldSz cx="9144000" cy="5143500" type="screen16x9"/>
  <p:notesSz cx="6858000" cy="9144000"/>
  <p:embeddedFontLst>
    <p:embeddedFont>
      <p:font typeface="Amiri" panose="020B0604020202020204" charset="-78"/>
      <p:regular r:id="rId12"/>
      <p:bold r:id="rId13"/>
      <p:italic r:id="rId14"/>
      <p:boldItalic r:id="rId15"/>
    </p:embeddedFont>
    <p:embeddedFont>
      <p:font typeface="DM Serif Text" panose="020B0604020202020204" charset="0"/>
      <p:regular r:id="rId16"/>
      <p:italic r:id="rId17"/>
    </p:embeddedFont>
    <p:embeddedFont>
      <p:font typeface="Lato" panose="020B0604020202020204" charset="0"/>
      <p:regular r:id="rId18"/>
      <p:bold r:id="rId19"/>
      <p:italic r:id="rId20"/>
      <p:boldItalic r:id="rId21"/>
    </p:embeddedFont>
    <p:embeddedFont>
      <p:font typeface="Tw Cen MT" panose="020B0602020104020603" pitchFamily="34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47A5077-2524-403E-AFCE-C74B67E49DDC}">
  <a:tblStyle styleId="{747A5077-2524-403E-AFCE-C74B67E49DD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c2d1a8021a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c2d1a8021a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c2ddbc831c_0_3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c2ddbc831c_0_3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c2d1a8021a_3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c2d1a8021a_3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c2d1a8021a_3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c2d1a8021a_3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c2ddbc831c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c2ddbc831c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c527055855_0_7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c527055855_0_7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c2d1a8021a_3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c2d1a8021a_3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c527055855_0_16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c527055855_0_16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c527055855_0_6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c527055855_0_6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493075" y="75"/>
            <a:ext cx="4651200" cy="5150700"/>
          </a:xfrm>
          <a:prstGeom prst="rect">
            <a:avLst/>
          </a:prstGeom>
          <a:solidFill>
            <a:srgbClr val="EF775B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572000" y="342900"/>
            <a:ext cx="3947700" cy="29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600">
                <a:latin typeface="DM Serif Text"/>
                <a:ea typeface="DM Serif Text"/>
                <a:cs typeface="DM Serif Text"/>
                <a:sym typeface="DM Serif Tex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39300" y="3811850"/>
            <a:ext cx="33804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8877300" y="7125"/>
            <a:ext cx="266700" cy="5143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CUSTOM_7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5"/>
          <p:cNvSpPr/>
          <p:nvPr/>
        </p:nvSpPr>
        <p:spPr>
          <a:xfrm>
            <a:off x="0" y="75"/>
            <a:ext cx="6591300" cy="5150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5"/>
          <p:cNvSpPr/>
          <p:nvPr/>
        </p:nvSpPr>
        <p:spPr>
          <a:xfrm>
            <a:off x="447600" y="285750"/>
            <a:ext cx="8696100" cy="4579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5"/>
          <p:cNvSpPr/>
          <p:nvPr/>
        </p:nvSpPr>
        <p:spPr>
          <a:xfrm>
            <a:off x="8877150" y="-10925"/>
            <a:ext cx="266700" cy="517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25"/>
          <p:cNvSpPr txBox="1">
            <a:spLocks noGrp="1"/>
          </p:cNvSpPr>
          <p:nvPr>
            <p:ph type="subTitle" idx="1"/>
          </p:nvPr>
        </p:nvSpPr>
        <p:spPr>
          <a:xfrm>
            <a:off x="3969885" y="3549250"/>
            <a:ext cx="2162100" cy="9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5"/>
          <p:cNvSpPr txBox="1">
            <a:spLocks noGrp="1"/>
          </p:cNvSpPr>
          <p:nvPr>
            <p:ph type="subTitle" idx="2"/>
          </p:nvPr>
        </p:nvSpPr>
        <p:spPr>
          <a:xfrm>
            <a:off x="6413579" y="3549250"/>
            <a:ext cx="2162100" cy="9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5"/>
          <p:cNvSpPr txBox="1">
            <a:spLocks noGrp="1"/>
          </p:cNvSpPr>
          <p:nvPr>
            <p:ph type="title"/>
          </p:nvPr>
        </p:nvSpPr>
        <p:spPr>
          <a:xfrm>
            <a:off x="5114925" y="549600"/>
            <a:ext cx="3314700" cy="10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25"/>
          <p:cNvSpPr txBox="1">
            <a:spLocks noGrp="1"/>
          </p:cNvSpPr>
          <p:nvPr>
            <p:ph type="title" idx="3"/>
          </p:nvPr>
        </p:nvSpPr>
        <p:spPr>
          <a:xfrm>
            <a:off x="6413464" y="3188875"/>
            <a:ext cx="2162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6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98" name="Google Shape;198;p25"/>
          <p:cNvSpPr txBox="1">
            <a:spLocks noGrp="1"/>
          </p:cNvSpPr>
          <p:nvPr>
            <p:ph type="title" idx="4"/>
          </p:nvPr>
        </p:nvSpPr>
        <p:spPr>
          <a:xfrm>
            <a:off x="3969774" y="3188875"/>
            <a:ext cx="2162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600" b="1">
                <a:solidFill>
                  <a:schemeClr val="lt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 sz="1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2"/>
          <p:cNvSpPr/>
          <p:nvPr/>
        </p:nvSpPr>
        <p:spPr>
          <a:xfrm flipH="1">
            <a:off x="2552550" y="75"/>
            <a:ext cx="6591300" cy="51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2"/>
          <p:cNvSpPr/>
          <p:nvPr/>
        </p:nvSpPr>
        <p:spPr>
          <a:xfrm flipH="1">
            <a:off x="0" y="285750"/>
            <a:ext cx="4572000" cy="4579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32"/>
          <p:cNvSpPr/>
          <p:nvPr/>
        </p:nvSpPr>
        <p:spPr>
          <a:xfrm flipH="1">
            <a:off x="0" y="-10925"/>
            <a:ext cx="266700" cy="517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"/>
          <p:cNvSpPr/>
          <p:nvPr/>
        </p:nvSpPr>
        <p:spPr>
          <a:xfrm flipH="1">
            <a:off x="0" y="75"/>
            <a:ext cx="6591300" cy="5150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33"/>
          <p:cNvSpPr/>
          <p:nvPr/>
        </p:nvSpPr>
        <p:spPr>
          <a:xfrm flipH="1">
            <a:off x="0" y="285750"/>
            <a:ext cx="8877300" cy="45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3"/>
          <p:cNvSpPr/>
          <p:nvPr/>
        </p:nvSpPr>
        <p:spPr>
          <a:xfrm flipH="1">
            <a:off x="8877300" y="-10925"/>
            <a:ext cx="266700" cy="517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CUSTOM_8_1_1">
    <p:bg>
      <p:bgPr>
        <a:solidFill>
          <a:schemeClr val="dk1"/>
        </a:solidFill>
        <a:effectLst/>
      </p:bgPr>
    </p:bg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4"/>
          <p:cNvSpPr/>
          <p:nvPr/>
        </p:nvSpPr>
        <p:spPr>
          <a:xfrm flipH="1">
            <a:off x="2552700" y="75"/>
            <a:ext cx="6591300" cy="5150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4"/>
          <p:cNvSpPr/>
          <p:nvPr/>
        </p:nvSpPr>
        <p:spPr>
          <a:xfrm flipH="1">
            <a:off x="0" y="285750"/>
            <a:ext cx="8429700" cy="4579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4"/>
          <p:cNvSpPr/>
          <p:nvPr/>
        </p:nvSpPr>
        <p:spPr>
          <a:xfrm flipH="1">
            <a:off x="0" y="-10925"/>
            <a:ext cx="266700" cy="517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285750"/>
            <a:ext cx="9143700" cy="4579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4"/>
          <p:cNvSpPr/>
          <p:nvPr/>
        </p:nvSpPr>
        <p:spPr>
          <a:xfrm>
            <a:off x="8877000" y="0"/>
            <a:ext cx="266700" cy="5143500"/>
          </a:xfrm>
          <a:prstGeom prst="rect">
            <a:avLst/>
          </a:prstGeom>
          <a:solidFill>
            <a:srgbClr val="EF77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ubTitle" idx="1"/>
          </p:nvPr>
        </p:nvSpPr>
        <p:spPr>
          <a:xfrm>
            <a:off x="714300" y="1189150"/>
            <a:ext cx="7715400" cy="341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775B"/>
              </a:buClr>
              <a:buSzPts val="1200"/>
              <a:buFont typeface="Lato"/>
              <a:buAutoNum type="arabicPeriod"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alphaLcPeriod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romanLcPeriod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arabicPeriod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alphaLcPeriod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romanLcPeriod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arabicPeriod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alphaLcPeriod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61A34"/>
              </a:buClr>
              <a:buSzPts val="1200"/>
              <a:buFont typeface="Nunito Sans"/>
              <a:buAutoNum type="romanLcPeriod"/>
              <a:defRPr sz="12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714300" y="397212"/>
            <a:ext cx="77154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EF775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4819650" y="730575"/>
            <a:ext cx="3610200" cy="196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 sz="3400">
                <a:solidFill>
                  <a:srgbClr val="EF775B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6025050" y="3412050"/>
            <a:ext cx="2404800" cy="11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EFAF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0" y="75"/>
            <a:ext cx="6591300" cy="5150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1"/>
          <p:cNvSpPr/>
          <p:nvPr/>
        </p:nvSpPr>
        <p:spPr>
          <a:xfrm>
            <a:off x="447600" y="285750"/>
            <a:ext cx="8696100" cy="4579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11"/>
          <p:cNvSpPr/>
          <p:nvPr/>
        </p:nvSpPr>
        <p:spPr>
          <a:xfrm>
            <a:off x="8877150" y="-10925"/>
            <a:ext cx="266700" cy="51759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1465050" y="1001350"/>
            <a:ext cx="62139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62" name="Google Shape;62;p11"/>
          <p:cNvSpPr txBox="1">
            <a:spLocks noGrp="1"/>
          </p:cNvSpPr>
          <p:nvPr>
            <p:ph type="subTitle" idx="1"/>
          </p:nvPr>
        </p:nvSpPr>
        <p:spPr>
          <a:xfrm>
            <a:off x="714300" y="3226800"/>
            <a:ext cx="7715400" cy="3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/>
          <p:nvPr/>
        </p:nvSpPr>
        <p:spPr>
          <a:xfrm>
            <a:off x="0" y="-6175"/>
            <a:ext cx="4572000" cy="5143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</a:endParaRPr>
          </a:p>
        </p:txBody>
      </p:sp>
      <p:sp>
        <p:nvSpPr>
          <p:cNvPr id="66" name="Google Shape;66;p13"/>
          <p:cNvSpPr/>
          <p:nvPr/>
        </p:nvSpPr>
        <p:spPr>
          <a:xfrm>
            <a:off x="3495675" y="285750"/>
            <a:ext cx="5648400" cy="4579500"/>
          </a:xfrm>
          <a:prstGeom prst="rect">
            <a:avLst/>
          </a:prstGeom>
          <a:solidFill>
            <a:srgbClr val="EF77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/>
          </p:nvPr>
        </p:nvSpPr>
        <p:spPr>
          <a:xfrm>
            <a:off x="638100" y="1572800"/>
            <a:ext cx="3009900" cy="14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4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 idx="2" hasCustomPrompt="1"/>
          </p:nvPr>
        </p:nvSpPr>
        <p:spPr>
          <a:xfrm>
            <a:off x="3841863" y="625788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9" name="Google Shape;69;p13"/>
          <p:cNvSpPr txBox="1">
            <a:spLocks noGrp="1"/>
          </p:cNvSpPr>
          <p:nvPr>
            <p:ph type="subTitle" idx="1"/>
          </p:nvPr>
        </p:nvSpPr>
        <p:spPr>
          <a:xfrm>
            <a:off x="3841863" y="1281447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title" idx="3"/>
          </p:nvPr>
        </p:nvSpPr>
        <p:spPr>
          <a:xfrm>
            <a:off x="3841863" y="997080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4" hasCustomPrompt="1"/>
          </p:nvPr>
        </p:nvSpPr>
        <p:spPr>
          <a:xfrm>
            <a:off x="3841863" y="2066814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5"/>
          </p:nvPr>
        </p:nvSpPr>
        <p:spPr>
          <a:xfrm>
            <a:off x="3841863" y="2722473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6"/>
          </p:nvPr>
        </p:nvSpPr>
        <p:spPr>
          <a:xfrm>
            <a:off x="3841863" y="2438106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 idx="7" hasCustomPrompt="1"/>
          </p:nvPr>
        </p:nvSpPr>
        <p:spPr>
          <a:xfrm>
            <a:off x="6375588" y="625788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5" name="Google Shape;75;p13"/>
          <p:cNvSpPr txBox="1">
            <a:spLocks noGrp="1"/>
          </p:cNvSpPr>
          <p:nvPr>
            <p:ph type="subTitle" idx="8"/>
          </p:nvPr>
        </p:nvSpPr>
        <p:spPr>
          <a:xfrm>
            <a:off x="6375588" y="1281447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title" idx="9"/>
          </p:nvPr>
        </p:nvSpPr>
        <p:spPr>
          <a:xfrm>
            <a:off x="6375588" y="997080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title" idx="13" hasCustomPrompt="1"/>
          </p:nvPr>
        </p:nvSpPr>
        <p:spPr>
          <a:xfrm>
            <a:off x="3841863" y="3507841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5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3"/>
          <p:cNvSpPr txBox="1">
            <a:spLocks noGrp="1"/>
          </p:cNvSpPr>
          <p:nvPr>
            <p:ph type="subTitle" idx="14"/>
          </p:nvPr>
        </p:nvSpPr>
        <p:spPr>
          <a:xfrm>
            <a:off x="3841863" y="4163500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title" idx="15"/>
          </p:nvPr>
        </p:nvSpPr>
        <p:spPr>
          <a:xfrm>
            <a:off x="3841863" y="3879133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title" idx="16" hasCustomPrompt="1"/>
          </p:nvPr>
        </p:nvSpPr>
        <p:spPr>
          <a:xfrm>
            <a:off x="6375601" y="2066814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13"/>
          <p:cNvSpPr txBox="1">
            <a:spLocks noGrp="1"/>
          </p:cNvSpPr>
          <p:nvPr>
            <p:ph type="subTitle" idx="17"/>
          </p:nvPr>
        </p:nvSpPr>
        <p:spPr>
          <a:xfrm>
            <a:off x="6375601" y="2722473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title" idx="18"/>
          </p:nvPr>
        </p:nvSpPr>
        <p:spPr>
          <a:xfrm>
            <a:off x="6375601" y="2438106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title" idx="19" hasCustomPrompt="1"/>
          </p:nvPr>
        </p:nvSpPr>
        <p:spPr>
          <a:xfrm>
            <a:off x="6375601" y="3507841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 b="1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>
            <a:spLocks noGrp="1"/>
          </p:cNvSpPr>
          <p:nvPr>
            <p:ph type="subTitle" idx="20"/>
          </p:nvPr>
        </p:nvSpPr>
        <p:spPr>
          <a:xfrm>
            <a:off x="6375601" y="4163500"/>
            <a:ext cx="2054100" cy="7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title" idx="21"/>
          </p:nvPr>
        </p:nvSpPr>
        <p:spPr>
          <a:xfrm>
            <a:off x="6375601" y="3879133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600" b="1">
                <a:latin typeface="Lato"/>
                <a:ea typeface="Lato"/>
                <a:cs typeface="Lato"/>
                <a:sym typeface="La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86" name="Google Shape;86;p13"/>
          <p:cNvSpPr/>
          <p:nvPr/>
        </p:nvSpPr>
        <p:spPr>
          <a:xfrm>
            <a:off x="8877000" y="-6175"/>
            <a:ext cx="266700" cy="51759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CUSTOM_1_1_2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/>
          <p:nvPr/>
        </p:nvSpPr>
        <p:spPr>
          <a:xfrm>
            <a:off x="-300" y="285750"/>
            <a:ext cx="9144000" cy="45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7"/>
          <p:cNvSpPr/>
          <p:nvPr/>
        </p:nvSpPr>
        <p:spPr>
          <a:xfrm flipH="1">
            <a:off x="1747500" y="0"/>
            <a:ext cx="56484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7"/>
          <p:cNvSpPr txBox="1">
            <a:spLocks noGrp="1"/>
          </p:cNvSpPr>
          <p:nvPr>
            <p:ph type="title"/>
          </p:nvPr>
        </p:nvSpPr>
        <p:spPr>
          <a:xfrm>
            <a:off x="2704650" y="1168725"/>
            <a:ext cx="3734100" cy="196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 sz="7200">
                <a:solidFill>
                  <a:srgbClr val="EF775B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7"/>
          <p:cNvSpPr txBox="1">
            <a:spLocks noGrp="1"/>
          </p:cNvSpPr>
          <p:nvPr>
            <p:ph type="subTitle" idx="1"/>
          </p:nvPr>
        </p:nvSpPr>
        <p:spPr>
          <a:xfrm>
            <a:off x="2704650" y="2931875"/>
            <a:ext cx="3734100" cy="11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">
  <p:cSld name="CUSTOM_1_1_1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/>
          <p:nvPr/>
        </p:nvSpPr>
        <p:spPr>
          <a:xfrm>
            <a:off x="-300" y="285750"/>
            <a:ext cx="9144000" cy="4579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18"/>
          <p:cNvSpPr/>
          <p:nvPr/>
        </p:nvSpPr>
        <p:spPr>
          <a:xfrm flipH="1">
            <a:off x="375" y="-6175"/>
            <a:ext cx="266700" cy="51759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8"/>
          <p:cNvSpPr txBox="1">
            <a:spLocks noGrp="1"/>
          </p:cNvSpPr>
          <p:nvPr>
            <p:ph type="title"/>
          </p:nvPr>
        </p:nvSpPr>
        <p:spPr>
          <a:xfrm>
            <a:off x="2990850" y="549600"/>
            <a:ext cx="5439000" cy="6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1">
  <p:cSld name="CUSTOM_1_1_1_1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0"/>
          <p:cNvSpPr/>
          <p:nvPr/>
        </p:nvSpPr>
        <p:spPr>
          <a:xfrm>
            <a:off x="-300" y="-10925"/>
            <a:ext cx="6591300" cy="5175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0"/>
          <p:cNvSpPr/>
          <p:nvPr/>
        </p:nvSpPr>
        <p:spPr>
          <a:xfrm>
            <a:off x="-300" y="285750"/>
            <a:ext cx="9144000" cy="4579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0"/>
          <p:cNvSpPr/>
          <p:nvPr/>
        </p:nvSpPr>
        <p:spPr>
          <a:xfrm flipH="1">
            <a:off x="8877000" y="-6175"/>
            <a:ext cx="266700" cy="5175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0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3857700" cy="137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rgbClr val="FEFAF6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EFAF6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DM Serif Text"/>
              <a:buNone/>
              <a:defRPr sz="2800">
                <a:solidFill>
                  <a:schemeClr val="dk1"/>
                </a:solidFill>
                <a:latin typeface="DM Serif Text"/>
                <a:ea typeface="DM Serif Text"/>
                <a:cs typeface="DM Serif Text"/>
                <a:sym typeface="DM Serif Tex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miri"/>
              <a:buNone/>
              <a:defRPr sz="2800">
                <a:solidFill>
                  <a:schemeClr val="dk1"/>
                </a:solidFill>
                <a:latin typeface="Amiri"/>
                <a:ea typeface="Amiri"/>
                <a:cs typeface="Amiri"/>
                <a:sym typeface="Amiri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4300" y="1152475"/>
            <a:ext cx="7715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1pPr>
            <a:lvl2pPr marL="914400" lvl="1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○"/>
              <a:defRPr sz="1200">
                <a:latin typeface="Lato"/>
                <a:ea typeface="Lato"/>
                <a:cs typeface="Lato"/>
                <a:sym typeface="Lato"/>
              </a:defRPr>
            </a:lvl2pPr>
            <a:lvl3pPr marL="1371600" lvl="2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3pPr>
            <a:lvl4pPr marL="1828800" lvl="3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4pPr>
            <a:lvl5pPr marL="2286000" lvl="4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○"/>
              <a:defRPr sz="1200">
                <a:latin typeface="Lato"/>
                <a:ea typeface="Lato"/>
                <a:cs typeface="Lato"/>
                <a:sym typeface="Lato"/>
              </a:defRPr>
            </a:lvl5pPr>
            <a:lvl6pPr marL="2743200" lvl="5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6pPr>
            <a:lvl7pPr marL="3200400" lvl="6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marL="3657600" lvl="7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○"/>
              <a:defRPr sz="1200">
                <a:latin typeface="Lato"/>
                <a:ea typeface="Lato"/>
                <a:cs typeface="Lato"/>
                <a:sym typeface="Lato"/>
              </a:defRPr>
            </a:lvl8pPr>
            <a:lvl9pPr marL="4114800" lvl="8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Lato"/>
              <a:buChar char="■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5" r:id="rId3"/>
    <p:sldLayoutId id="2147483657" r:id="rId4"/>
    <p:sldLayoutId id="2147483658" r:id="rId5"/>
    <p:sldLayoutId id="2147483659" r:id="rId6"/>
    <p:sldLayoutId id="2147483663" r:id="rId7"/>
    <p:sldLayoutId id="2147483664" r:id="rId8"/>
    <p:sldLayoutId id="2147483666" r:id="rId9"/>
    <p:sldLayoutId id="2147483671" r:id="rId10"/>
    <p:sldLayoutId id="2147483678" r:id="rId11"/>
    <p:sldLayoutId id="2147483679" r:id="rId12"/>
    <p:sldLayoutId id="214748368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ilgiornaledellambiente.it/inquinamento-ambientale-inquinanti/" TargetMode="External"/><Relationship Id="rId7" Type="http://schemas.openxmlformats.org/officeDocument/2006/relationships/image" Target="../media/image8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lgiornaledellambiente.it/rifiuti-smatimento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med.ncbi.nlm.nih.gov/15384216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7"/>
          <p:cNvSpPr txBox="1">
            <a:spLocks noGrp="1"/>
          </p:cNvSpPr>
          <p:nvPr>
            <p:ph type="ctrTitle"/>
          </p:nvPr>
        </p:nvSpPr>
        <p:spPr>
          <a:xfrm>
            <a:off x="4572000" y="342900"/>
            <a:ext cx="3947700" cy="2995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ECOMAFIE</a:t>
            </a:r>
            <a:endParaRPr dirty="0"/>
          </a:p>
        </p:txBody>
      </p:sp>
      <p:sp>
        <p:nvSpPr>
          <p:cNvPr id="270" name="Google Shape;270;p37"/>
          <p:cNvSpPr txBox="1">
            <a:spLocks noGrp="1"/>
          </p:cNvSpPr>
          <p:nvPr>
            <p:ph type="subTitle" idx="1"/>
          </p:nvPr>
        </p:nvSpPr>
        <p:spPr>
          <a:xfrm>
            <a:off x="4880113" y="3811850"/>
            <a:ext cx="3639587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Commissione Legalità e Sviluppo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Consulta provinciale di Napoli</a:t>
            </a:r>
            <a:endParaRPr dirty="0"/>
          </a:p>
        </p:txBody>
      </p:sp>
      <p:cxnSp>
        <p:nvCxnSpPr>
          <p:cNvPr id="271" name="Google Shape;271;p37"/>
          <p:cNvCxnSpPr/>
          <p:nvPr/>
        </p:nvCxnSpPr>
        <p:spPr>
          <a:xfrm>
            <a:off x="7857900" y="3407569"/>
            <a:ext cx="5718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5A0B3EF8-180D-4DDC-96A0-0427355523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43" r="16113"/>
          <a:stretch/>
        </p:blipFill>
        <p:spPr>
          <a:xfrm>
            <a:off x="268355" y="0"/>
            <a:ext cx="4452731" cy="514350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33BC050C-A646-4BA6-A965-0EF477DA8C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9"/>
          <p:cNvSpPr txBox="1">
            <a:spLocks noGrp="1"/>
          </p:cNvSpPr>
          <p:nvPr>
            <p:ph type="subTitle" idx="1"/>
          </p:nvPr>
        </p:nvSpPr>
        <p:spPr>
          <a:xfrm>
            <a:off x="2704650" y="2700700"/>
            <a:ext cx="3734100" cy="11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it-IT" sz="1800" dirty="0">
                <a:solidFill>
                  <a:schemeClr val="bg1"/>
                </a:solidFill>
                <a:latin typeface="Tw Cen MT" panose="020B0602020104020603" pitchFamily="34" charset="0"/>
              </a:rPr>
              <a:t>Quando si parla di smaltimento dei rifiuti e di ambiente, purtroppo nel nostro Paese e non solo, si è spesso costretti a citare un fenomeno piuttosto diffuso che reca ingenti danni all’ambiente e agli esseri viventi che lo abitano: parliamo delle </a:t>
            </a:r>
            <a:r>
              <a:rPr lang="it-IT" sz="1800" b="1" dirty="0">
                <a:solidFill>
                  <a:schemeClr val="bg1"/>
                </a:solidFill>
                <a:latin typeface="Tw Cen MT" panose="020B0602020104020603" pitchFamily="34" charset="0"/>
              </a:rPr>
              <a:t>ECOMAFIE.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284" name="Google Shape;284;p39"/>
          <p:cNvCxnSpPr/>
          <p:nvPr/>
        </p:nvCxnSpPr>
        <p:spPr>
          <a:xfrm>
            <a:off x="4286100" y="2442800"/>
            <a:ext cx="5718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7D61C559-55CE-4D55-B756-5D7355EEB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2871" y="256089"/>
            <a:ext cx="4877658" cy="2057762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B957827-A087-4EC6-AD62-0E08DC21C4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7814" y="4457023"/>
            <a:ext cx="566977" cy="5547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38"/>
          <p:cNvSpPr txBox="1">
            <a:spLocks noGrp="1"/>
          </p:cNvSpPr>
          <p:nvPr>
            <p:ph type="subTitle" idx="1"/>
          </p:nvPr>
        </p:nvSpPr>
        <p:spPr>
          <a:xfrm>
            <a:off x="714300" y="1189150"/>
            <a:ext cx="7715400" cy="24187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r">
              <a:buClr>
                <a:srgbClr val="FFF7E6"/>
              </a:buClr>
              <a:buSzPts val="1100"/>
              <a:buNone/>
            </a:pPr>
            <a:r>
              <a:rPr lang="it-IT" sz="1800" dirty="0">
                <a:solidFill>
                  <a:schemeClr val="bg1"/>
                </a:solidFill>
                <a:latin typeface="Tw Cen MT" panose="020B0602020104020603" pitchFamily="34" charset="0"/>
                <a:ea typeface="Verdana" panose="020B0604030504040204" pitchFamily="34" charset="0"/>
              </a:rPr>
              <a:t>Il termine </a:t>
            </a:r>
            <a:r>
              <a:rPr lang="it-IT" sz="1800" b="1" dirty="0">
                <a:solidFill>
                  <a:schemeClr val="bg1"/>
                </a:solidFill>
                <a:latin typeface="Tw Cen MT" panose="020B0602020104020603" pitchFamily="34" charset="0"/>
                <a:ea typeface="Verdana" panose="020B0604030504040204" pitchFamily="34" charset="0"/>
              </a:rPr>
              <a:t>ecomafia </a:t>
            </a:r>
            <a:r>
              <a:rPr lang="it-IT" sz="1800" dirty="0">
                <a:solidFill>
                  <a:schemeClr val="bg1"/>
                </a:solidFill>
                <a:latin typeface="Tw Cen MT" panose="020B0602020104020603" pitchFamily="34" charset="0"/>
                <a:ea typeface="Verdana" panose="020B0604030504040204" pitchFamily="34" charset="0"/>
              </a:rPr>
              <a:t>è un neologismo coniato per la prima volta da Legambiente, associazione ambientalista, che definisce tutte le attività illegali delle organizzazioni criminali di stampo mafioso che arrecano danni all’ambiente.</a:t>
            </a:r>
          </a:p>
          <a:p>
            <a:pPr marL="0" indent="0" algn="r">
              <a:buClr>
                <a:srgbClr val="FFF7E6"/>
              </a:buClr>
              <a:buSzPts val="1100"/>
              <a:buNone/>
            </a:pPr>
            <a:r>
              <a:rPr lang="it-IT" sz="1800" dirty="0">
                <a:solidFill>
                  <a:schemeClr val="bg1"/>
                </a:solidFill>
                <a:latin typeface="Tw Cen MT" panose="020B0602020104020603" pitchFamily="34" charset="0"/>
                <a:ea typeface="Verdana" panose="020B0604030504040204" pitchFamily="34" charset="0"/>
              </a:rPr>
              <a:t>Tra le attività delle ecomafie compaiono il traffico illegale e lo smaltimento illegale dei rifiuti, pericolosi e non, ma anche il traffico di buste shoppers illegali, l’abusivismo edilizio su larga scala, incendi boschivi e illegalità nel mercato dell’agro alimentare. Questo insieme di crimini ambientali frutta alle ecomafie un indotto milionario.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7E6"/>
              </a:buClr>
              <a:buSzPts val="1100"/>
              <a:buFont typeface="Arial"/>
              <a:buNone/>
            </a:pPr>
            <a:endParaRPr b="1" dirty="0">
              <a:solidFill>
                <a:schemeClr val="lt1"/>
              </a:solidFill>
            </a:endParaRPr>
          </a:p>
        </p:txBody>
      </p:sp>
      <p:sp>
        <p:nvSpPr>
          <p:cNvPr id="277" name="Google Shape;277;p38"/>
          <p:cNvSpPr txBox="1">
            <a:spLocks noGrp="1"/>
          </p:cNvSpPr>
          <p:nvPr>
            <p:ph type="title"/>
          </p:nvPr>
        </p:nvSpPr>
        <p:spPr>
          <a:xfrm>
            <a:off x="714300" y="397212"/>
            <a:ext cx="77154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dirty="0"/>
              <a:t>COSA SONO?</a:t>
            </a:r>
            <a:endParaRPr sz="40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6E9FB5B5-86C7-4A96-94B4-E88015AE6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700" y="4377072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0"/>
          <p:cNvSpPr txBox="1">
            <a:spLocks noGrp="1"/>
          </p:cNvSpPr>
          <p:nvPr>
            <p:ph type="title"/>
          </p:nvPr>
        </p:nvSpPr>
        <p:spPr>
          <a:xfrm>
            <a:off x="638100" y="1572800"/>
            <a:ext cx="3009900" cy="143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LA STORIA</a:t>
            </a:r>
            <a:endParaRPr dirty="0"/>
          </a:p>
        </p:txBody>
      </p:sp>
      <p:sp>
        <p:nvSpPr>
          <p:cNvPr id="290" name="Google Shape;290;p40"/>
          <p:cNvSpPr txBox="1">
            <a:spLocks noGrp="1"/>
          </p:cNvSpPr>
          <p:nvPr>
            <p:ph type="title" idx="2"/>
          </p:nvPr>
        </p:nvSpPr>
        <p:spPr>
          <a:xfrm>
            <a:off x="3841863" y="625788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1982</a:t>
            </a:r>
            <a:endParaRPr dirty="0"/>
          </a:p>
        </p:txBody>
      </p:sp>
      <p:sp>
        <p:nvSpPr>
          <p:cNvPr id="292" name="Google Shape;292;p40"/>
          <p:cNvSpPr txBox="1">
            <a:spLocks noGrp="1"/>
          </p:cNvSpPr>
          <p:nvPr>
            <p:ph type="title" idx="3"/>
          </p:nvPr>
        </p:nvSpPr>
        <p:spPr>
          <a:xfrm>
            <a:off x="3841863" y="997080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it-IT" sz="1400" dirty="0">
                <a:latin typeface="Tw Cen MT" panose="020B0602020104020603" pitchFamily="34" charset="0"/>
              </a:rPr>
              <a:t>Con l’emanazione del D.P.R. (DECRETO DEL PRESIDENTE)</a:t>
            </a:r>
            <a:r>
              <a:rPr lang="it-IT" sz="1400" dirty="0"/>
              <a:t> </a:t>
            </a:r>
            <a:r>
              <a:rPr lang="it-IT" sz="1400" dirty="0">
                <a:latin typeface="Tw Cen MT" panose="020B0602020104020603" pitchFamily="34" charset="0"/>
              </a:rPr>
              <a:t>abbiamo avuto a che fare con le prime notizie sull’operato delle ecomafie.</a:t>
            </a:r>
            <a:br>
              <a:rPr lang="it-IT" sz="1600" dirty="0">
                <a:latin typeface="Tw Cen MT" panose="020B0602020104020603" pitchFamily="34" charset="0"/>
              </a:rPr>
            </a:br>
            <a:endParaRPr lang="it-IT" dirty="0"/>
          </a:p>
        </p:txBody>
      </p:sp>
      <p:sp>
        <p:nvSpPr>
          <p:cNvPr id="296" name="Google Shape;296;p40"/>
          <p:cNvSpPr txBox="1">
            <a:spLocks noGrp="1"/>
          </p:cNvSpPr>
          <p:nvPr>
            <p:ph type="title" idx="7"/>
          </p:nvPr>
        </p:nvSpPr>
        <p:spPr>
          <a:xfrm>
            <a:off x="6375588" y="625788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1991</a:t>
            </a:r>
            <a:endParaRPr dirty="0"/>
          </a:p>
        </p:txBody>
      </p:sp>
      <p:sp>
        <p:nvSpPr>
          <p:cNvPr id="298" name="Google Shape;298;p40"/>
          <p:cNvSpPr txBox="1">
            <a:spLocks noGrp="1"/>
          </p:cNvSpPr>
          <p:nvPr>
            <p:ph type="title" idx="9"/>
          </p:nvPr>
        </p:nvSpPr>
        <p:spPr>
          <a:xfrm>
            <a:off x="6375588" y="997080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1400" dirty="0">
                <a:latin typeface="Tw Cen MT" panose="020B0602020104020603" pitchFamily="34" charset="0"/>
              </a:rPr>
              <a:t>I primi reati relativi allo smaltimento dei rifiuti: sei imprenditori ed amministratori vennero condannati dalla Settima Sezione del Tribunale di Napoli per abuso di ufficio e corruzione e assolti, dal reato di associazione mafiosa. </a:t>
            </a:r>
            <a:endParaRPr sz="1400" dirty="0"/>
          </a:p>
        </p:txBody>
      </p:sp>
      <p:sp>
        <p:nvSpPr>
          <p:cNvPr id="299" name="Google Shape;299;p40"/>
          <p:cNvSpPr txBox="1">
            <a:spLocks noGrp="1"/>
          </p:cNvSpPr>
          <p:nvPr>
            <p:ph type="title" idx="13"/>
          </p:nvPr>
        </p:nvSpPr>
        <p:spPr>
          <a:xfrm>
            <a:off x="3841863" y="2994827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1997</a:t>
            </a:r>
            <a:endParaRPr dirty="0"/>
          </a:p>
        </p:txBody>
      </p:sp>
      <p:sp>
        <p:nvSpPr>
          <p:cNvPr id="301" name="Google Shape;301;p40"/>
          <p:cNvSpPr txBox="1">
            <a:spLocks noGrp="1"/>
          </p:cNvSpPr>
          <p:nvPr>
            <p:ph type="title" idx="15"/>
          </p:nvPr>
        </p:nvSpPr>
        <p:spPr>
          <a:xfrm>
            <a:off x="3841863" y="3347878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SzPts val="1100"/>
            </a:pPr>
            <a:r>
              <a:rPr lang="it-IT" sz="1400" dirty="0">
                <a:latin typeface="Tw Cen MT" panose="020B0602020104020603" pitchFamily="34" charset="0"/>
              </a:rPr>
              <a:t>Venne pubblicato il primo Rapporto Ecomafia di Legambiente che da allora, ogni anno, fa il punto sulla situazione.</a:t>
            </a:r>
            <a:br>
              <a:rPr lang="it-IT" sz="1400" dirty="0">
                <a:latin typeface="Tw Cen MT" panose="020B0602020104020603" pitchFamily="34" charset="0"/>
              </a:rPr>
            </a:br>
            <a:endParaRPr sz="1400" dirty="0"/>
          </a:p>
        </p:txBody>
      </p:sp>
      <p:sp>
        <p:nvSpPr>
          <p:cNvPr id="305" name="Google Shape;305;p40"/>
          <p:cNvSpPr txBox="1">
            <a:spLocks noGrp="1"/>
          </p:cNvSpPr>
          <p:nvPr>
            <p:ph type="title" idx="19"/>
          </p:nvPr>
        </p:nvSpPr>
        <p:spPr>
          <a:xfrm>
            <a:off x="6375601" y="3507841"/>
            <a:ext cx="2054100" cy="56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1995</a:t>
            </a:r>
            <a:endParaRPr dirty="0"/>
          </a:p>
        </p:txBody>
      </p:sp>
      <p:sp>
        <p:nvSpPr>
          <p:cNvPr id="307" name="Google Shape;307;p40"/>
          <p:cNvSpPr txBox="1">
            <a:spLocks noGrp="1"/>
          </p:cNvSpPr>
          <p:nvPr>
            <p:ph type="title" idx="21"/>
          </p:nvPr>
        </p:nvSpPr>
        <p:spPr>
          <a:xfrm>
            <a:off x="6251714" y="3879133"/>
            <a:ext cx="2544416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 dirty="0">
                <a:latin typeface="Tw Cen MT" panose="020B0602020104020603" pitchFamily="34" charset="0"/>
              </a:rPr>
              <a:t>Viene istituita la “Commissione parlamentare d’inchiesta sul ciclo dei rifiuti”.</a:t>
            </a:r>
            <a:endParaRPr sz="1400" dirty="0"/>
          </a:p>
        </p:txBody>
      </p:sp>
      <p:cxnSp>
        <p:nvCxnSpPr>
          <p:cNvPr id="308" name="Google Shape;308;p40"/>
          <p:cNvCxnSpPr/>
          <p:nvPr/>
        </p:nvCxnSpPr>
        <p:spPr>
          <a:xfrm>
            <a:off x="714300" y="3067050"/>
            <a:ext cx="571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2" name="Immagine 11">
            <a:extLst>
              <a:ext uri="{FF2B5EF4-FFF2-40B4-BE49-F238E27FC236}">
                <a16:creationId xmlns:a16="http://schemas.microsoft.com/office/drawing/2014/main" id="{4C2CD241-2BA5-4552-9BC9-A65CA2B63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46"/>
          <p:cNvSpPr txBox="1">
            <a:spLocks noGrp="1"/>
          </p:cNvSpPr>
          <p:nvPr>
            <p:ph type="title"/>
          </p:nvPr>
        </p:nvSpPr>
        <p:spPr>
          <a:xfrm>
            <a:off x="1464738" y="3170582"/>
            <a:ext cx="6213900" cy="96708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000" dirty="0"/>
              <a:t>AUMENTO DEGLI ILLECI</a:t>
            </a:r>
            <a:endParaRPr sz="4000" dirty="0"/>
          </a:p>
        </p:txBody>
      </p:sp>
      <p:sp>
        <p:nvSpPr>
          <p:cNvPr id="413" name="Google Shape;413;p46"/>
          <p:cNvSpPr txBox="1">
            <a:spLocks noGrp="1"/>
          </p:cNvSpPr>
          <p:nvPr>
            <p:ph type="subTitle" idx="1"/>
          </p:nvPr>
        </p:nvSpPr>
        <p:spPr>
          <a:xfrm>
            <a:off x="634787" y="736849"/>
            <a:ext cx="7715400" cy="20461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      Nel 2018 aumentano gli illeciti legati al ciclo illegale dei rifiuti che si avvicinano alla soglia degli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8mila 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(quasi 22 al giorno) sia quelli del cemento selvaggio che nel 2018 registrano un’impennata toccando quota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6.578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, con una crescita del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+68%.</a:t>
            </a:r>
          </a:p>
          <a:p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Nel 2018 lievitano anche le illegalità nel settore agroalimentare. Sono ben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44.795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, quasi 123 al giorno, le infrazioni ai danni del Mady in Italy (contro le 37mila del 2017) e il fatturato illegale tocca i 1,4 miliardi. </a:t>
            </a:r>
          </a:p>
          <a:p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Con un significativo aumento del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35,6%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 rispetto all’anno.</a:t>
            </a:r>
          </a:p>
          <a:p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      In leggera crescita anche i delitti contro gli animali e la fauna selvatica con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7291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 reati – circa 20 al giorno – contro i </a:t>
            </a:r>
            <a:r>
              <a:rPr lang="it-IT" sz="1400" u="sng" dirty="0">
                <a:solidFill>
                  <a:schemeClr val="bg1"/>
                </a:solidFill>
                <a:latin typeface="Tw Cen MT" panose="020B0602020104020603" pitchFamily="34" charset="0"/>
              </a:rPr>
              <a:t>7mila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 del 2017.</a:t>
            </a:r>
            <a:endParaRPr lang="it-IT" sz="1400" b="0" i="0" dirty="0">
              <a:solidFill>
                <a:schemeClr val="bg1"/>
              </a:solidFill>
              <a:effectLst/>
              <a:latin typeface="Tw Cen MT" panose="020B0602020104020603" pitchFamily="34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cxnSp>
        <p:nvCxnSpPr>
          <p:cNvPr id="414" name="Google Shape;414;p46"/>
          <p:cNvCxnSpPr/>
          <p:nvPr/>
        </p:nvCxnSpPr>
        <p:spPr>
          <a:xfrm>
            <a:off x="4285788" y="3067050"/>
            <a:ext cx="571800" cy="0"/>
          </a:xfrm>
          <a:prstGeom prst="straightConnector1">
            <a:avLst/>
          </a:prstGeom>
          <a:noFill/>
          <a:ln w="381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D7661F85-58CD-40F8-AEF8-30421C580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43"/>
          <p:cNvSpPr txBox="1">
            <a:spLocks noGrp="1"/>
          </p:cNvSpPr>
          <p:nvPr>
            <p:ph type="title"/>
          </p:nvPr>
        </p:nvSpPr>
        <p:spPr>
          <a:xfrm>
            <a:off x="2990850" y="549600"/>
            <a:ext cx="5439000" cy="6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LEGGE SUGLI ECOREATI</a:t>
            </a:r>
            <a:endParaRPr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D1ABEEB-32D4-4821-B89B-E394D05221FC}"/>
              </a:ext>
            </a:extLst>
          </p:cNvPr>
          <p:cNvSpPr txBox="1"/>
          <p:nvPr/>
        </p:nvSpPr>
        <p:spPr>
          <a:xfrm>
            <a:off x="4482548" y="1401417"/>
            <a:ext cx="440303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  <a:latin typeface="Tw Cen MT" panose="020B0602020104020603" pitchFamily="34" charset="0"/>
              </a:rPr>
              <a:t>La Legge 68/2015, approvata nel 2015, è uno strumento importantissimo nella lotta alla criminalità ambientale, sia sul fronte repressivo sia su quello della prevenzione. Nel 2018 la legge è stata applicata dalle forze dell’ordine per 1.108 volte, più di tre al giorno, con una crescita pari a +129%. Nel 2018, secondo il rapporto di Legambiente è stata applicata in 218 contestazioni legate all’</a:t>
            </a:r>
            <a:r>
              <a:rPr lang="it-IT" sz="1400" b="1" u="sng" dirty="0">
                <a:solidFill>
                  <a:schemeClr val="tx1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inquinamento</a:t>
            </a:r>
            <a:r>
              <a:rPr lang="it-IT" sz="1400" dirty="0">
                <a:solidFill>
                  <a:schemeClr val="tx1"/>
                </a:solidFill>
                <a:latin typeface="Tw Cen MT" panose="020B0602020104020603" pitchFamily="34" charset="0"/>
              </a:rPr>
              <a:t> ambientale, con una crescita del 55,7% rispetto all’anno precedente, 88 volte in caso di disastro ambientale e 86 sono state le contestazioni per il delitto di traffico organizzato di rifiuti (15 casi di traffico e abbandono di materiale ad alta radioattività, 6 delitti colposi contro l’ambiente, 6 di impedimento al controllo e 2 di omessa bonifica).</a:t>
            </a:r>
          </a:p>
          <a:p>
            <a:endParaRPr lang="it-IT" dirty="0"/>
          </a:p>
        </p:txBody>
      </p:sp>
      <p:pic>
        <p:nvPicPr>
          <p:cNvPr id="4" name="Elemento grafico 3" descr="Bilancia della giustizia con riempimento a tinta unita">
            <a:extLst>
              <a:ext uri="{FF2B5EF4-FFF2-40B4-BE49-F238E27FC236}">
                <a16:creationId xmlns:a16="http://schemas.microsoft.com/office/drawing/2014/main" id="{B4CC75ED-79BD-4F4F-8893-19B37E00AC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9014" y="907956"/>
            <a:ext cx="2421836" cy="2421836"/>
          </a:xfrm>
          <a:prstGeom prst="rect">
            <a:avLst/>
          </a:prstGeom>
        </p:spPr>
      </p:pic>
      <p:pic>
        <p:nvPicPr>
          <p:cNvPr id="6" name="Elemento grafico 5" descr="Martelletto con riempimento a tinta unita">
            <a:extLst>
              <a:ext uri="{FF2B5EF4-FFF2-40B4-BE49-F238E27FC236}">
                <a16:creationId xmlns:a16="http://schemas.microsoft.com/office/drawing/2014/main" id="{5C089FA2-C7E7-4114-93F7-1705ED6BD6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176439" y="2478154"/>
            <a:ext cx="2027399" cy="202739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3F1659B-4E41-48B4-92F9-F71897C397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AF6"/>
        </a:solidFill>
        <a:effectLst/>
      </p:bgPr>
    </p:bg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2"/>
          <p:cNvSpPr/>
          <p:nvPr/>
        </p:nvSpPr>
        <p:spPr>
          <a:xfrm>
            <a:off x="4582100" y="282000"/>
            <a:ext cx="4295700" cy="4579500"/>
          </a:xfrm>
          <a:prstGeom prst="rect">
            <a:avLst/>
          </a:prstGeom>
          <a:solidFill>
            <a:srgbClr val="43434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42"/>
          <p:cNvSpPr txBox="1">
            <a:spLocks noGrp="1"/>
          </p:cNvSpPr>
          <p:nvPr>
            <p:ph type="title"/>
          </p:nvPr>
        </p:nvSpPr>
        <p:spPr>
          <a:xfrm>
            <a:off x="4819650" y="730575"/>
            <a:ext cx="3610200" cy="196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IL CANCRO DEL NOSTRO TERRITORIO </a:t>
            </a:r>
            <a:endParaRPr dirty="0"/>
          </a:p>
        </p:txBody>
      </p:sp>
      <p:sp>
        <p:nvSpPr>
          <p:cNvPr id="327" name="Google Shape;327;p42"/>
          <p:cNvSpPr/>
          <p:nvPr/>
        </p:nvSpPr>
        <p:spPr>
          <a:xfrm>
            <a:off x="0" y="-10925"/>
            <a:ext cx="266700" cy="5175900"/>
          </a:xfrm>
          <a:prstGeom prst="rect">
            <a:avLst/>
          </a:prstGeom>
          <a:solidFill>
            <a:srgbClr val="EF775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28" name="Google Shape;328;p42"/>
          <p:cNvCxnSpPr/>
          <p:nvPr/>
        </p:nvCxnSpPr>
        <p:spPr>
          <a:xfrm>
            <a:off x="7752675" y="3087756"/>
            <a:ext cx="571800" cy="0"/>
          </a:xfrm>
          <a:prstGeom prst="straightConnector1">
            <a:avLst/>
          </a:prstGeom>
          <a:noFill/>
          <a:ln w="38100" cap="flat" cmpd="sng">
            <a:solidFill>
              <a:srgbClr val="EF775B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" name="Immagine 1">
            <a:extLst>
              <a:ext uri="{FF2B5EF4-FFF2-40B4-BE49-F238E27FC236}">
                <a16:creationId xmlns:a16="http://schemas.microsoft.com/office/drawing/2014/main" id="{DCA1891C-1508-4688-9AD6-EC347B444D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97" t="-1293" r="10162" b="1293"/>
          <a:stretch/>
        </p:blipFill>
        <p:spPr>
          <a:xfrm>
            <a:off x="406082" y="730575"/>
            <a:ext cx="4742387" cy="377095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B6724D-1F5D-48E1-AFC9-FEC971EB05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44"/>
          <p:cNvSpPr txBox="1">
            <a:spLocks noGrp="1"/>
          </p:cNvSpPr>
          <p:nvPr>
            <p:ph type="title"/>
          </p:nvPr>
        </p:nvSpPr>
        <p:spPr>
          <a:xfrm>
            <a:off x="5114925" y="549600"/>
            <a:ext cx="3314700" cy="106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LA TERRA DEI FUOCHI</a:t>
            </a:r>
            <a:endParaRPr dirty="0"/>
          </a:p>
        </p:txBody>
      </p:sp>
      <p:cxnSp>
        <p:nvCxnSpPr>
          <p:cNvPr id="372" name="Google Shape;372;p44"/>
          <p:cNvCxnSpPr/>
          <p:nvPr/>
        </p:nvCxnSpPr>
        <p:spPr>
          <a:xfrm>
            <a:off x="7714575" y="1716156"/>
            <a:ext cx="571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A503937-2477-4B5D-9D1F-4520E88F1084}"/>
              </a:ext>
            </a:extLst>
          </p:cNvPr>
          <p:cNvSpPr txBox="1"/>
          <p:nvPr/>
        </p:nvSpPr>
        <p:spPr>
          <a:xfrm>
            <a:off x="3975652" y="1905000"/>
            <a:ext cx="46813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Con l’espressione </a:t>
            </a:r>
            <a:r>
              <a:rPr lang="it-IT" sz="1400" b="1" dirty="0">
                <a:solidFill>
                  <a:schemeClr val="bg1"/>
                </a:solidFill>
                <a:latin typeface="Tw Cen MT" panose="020B0602020104020603" pitchFamily="34" charset="0"/>
              </a:rPr>
              <a:t>Terra dei Fuochi 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si intende una estesa area della Campania a cavallo tra le province di Napoli e di Caserta, particolarmente interessate dall’attività illegale delle ecomafie e in particolare dall’interramento illegale di </a:t>
            </a:r>
            <a:r>
              <a:rPr lang="it-IT" sz="1400" b="1" u="sng" dirty="0">
                <a:solidFill>
                  <a:schemeClr val="tx2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rifiuti</a:t>
            </a:r>
            <a:r>
              <a:rPr lang="it-IT" sz="1400" b="1" u="sng" dirty="0">
                <a:solidFill>
                  <a:schemeClr val="tx2"/>
                </a:solidFill>
                <a:latin typeface="Tw Cen MT" panose="020B0602020104020603" pitchFamily="34" charset="0"/>
              </a:rPr>
              <a:t> </a:t>
            </a:r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tossici e ai roghi di rifiuti. I roghi dei rifiuti tossici sprigionano nell’aria sostanze nocive come la diossina, pericolose per la salute degli esseri viventi che vivono nelle vicinanze.</a:t>
            </a:r>
          </a:p>
          <a:p>
            <a:pPr algn="r"/>
            <a:r>
              <a:rPr lang="it-IT" sz="1400" dirty="0">
                <a:solidFill>
                  <a:schemeClr val="bg1"/>
                </a:solidFill>
                <a:latin typeface="Tw Cen MT" panose="020B0602020104020603" pitchFamily="34" charset="0"/>
              </a:rPr>
              <a:t>L’espressione nasce negli anni 2000. Nel 2003 fu usata nel Rapporto Ecomafie di quell’anno di Legambiente e in seguito da Roberto Saviano nel libro Gomorra.</a:t>
            </a:r>
            <a:endParaRPr lang="it-IT" sz="1400" b="0" i="0" dirty="0">
              <a:solidFill>
                <a:schemeClr val="bg1"/>
              </a:solidFill>
              <a:effectLst/>
              <a:latin typeface="Tw Cen MT" panose="020B0602020104020603" pitchFamily="34" charset="0"/>
            </a:endParaRPr>
          </a:p>
          <a:p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2EB4AE8D-A3DD-47F7-AFC2-7C558015CB5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652" r="15435"/>
          <a:stretch/>
        </p:blipFill>
        <p:spPr>
          <a:xfrm>
            <a:off x="19878" y="0"/>
            <a:ext cx="3955774" cy="3810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3BDEF13-9545-4549-A206-B7AE7B664D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9"/>
          <p:cNvSpPr txBox="1">
            <a:spLocks noGrp="1"/>
          </p:cNvSpPr>
          <p:nvPr>
            <p:ph type="title"/>
          </p:nvPr>
        </p:nvSpPr>
        <p:spPr>
          <a:xfrm>
            <a:off x="348454" y="381049"/>
            <a:ext cx="5805770" cy="7723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IL TRIANGOLO DELLA MORTE</a:t>
            </a:r>
            <a:endParaRPr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FEC8C1B9-2DB9-4D80-8942-F51C0C39151C}"/>
              </a:ext>
            </a:extLst>
          </p:cNvPr>
          <p:cNvSpPr txBox="1"/>
          <p:nvPr/>
        </p:nvSpPr>
        <p:spPr>
          <a:xfrm>
            <a:off x="4629149" y="991281"/>
            <a:ext cx="4109831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latin typeface="Tw Cen MT" panose="020B0602020104020603" pitchFamily="34" charset="0"/>
              </a:rPr>
              <a:t>Il </a:t>
            </a:r>
            <a:r>
              <a:rPr lang="it-IT" sz="1600" b="1" u="sng" dirty="0">
                <a:solidFill>
                  <a:schemeClr val="bg1"/>
                </a:solidFill>
                <a:latin typeface="Tw Cen MT" panose="020B0602020104020603" pitchFamily="34" charset="0"/>
              </a:rPr>
              <a:t>triangolo della morte Acerra-Nola-Marigliano</a:t>
            </a:r>
            <a:r>
              <a:rPr lang="it-IT" sz="1600" b="1" dirty="0">
                <a:solidFill>
                  <a:schemeClr val="bg1"/>
                </a:solidFill>
                <a:latin typeface="Tw Cen MT" panose="020B0602020104020603" pitchFamily="34" charset="0"/>
              </a:rPr>
              <a:t> </a:t>
            </a:r>
            <a:r>
              <a:rPr lang="it-IT" sz="1600" dirty="0">
                <a:solidFill>
                  <a:schemeClr val="bg1"/>
                </a:solidFill>
                <a:latin typeface="Tw Cen MT" panose="020B0602020104020603" pitchFamily="34" charset="0"/>
              </a:rPr>
              <a:t>è un’area compresa tra i comuni di Acerra, Nola e Marigliano in Campania. La zona è tristemente nota per il forte aumento della mortalità per cancro della popolazione locale, correlato allo smaltimento illegale di rifiuti tossici da parte della camorra. I rifiuti erano provenienti principalmente dalle regioni industrializzate del Nord-Italia.</a:t>
            </a:r>
          </a:p>
          <a:p>
            <a:r>
              <a:rPr lang="it-IT" sz="1600" dirty="0">
                <a:solidFill>
                  <a:schemeClr val="bg1"/>
                </a:solidFill>
                <a:latin typeface="Tw Cen MT" panose="020B0602020104020603" pitchFamily="34" charset="0"/>
              </a:rPr>
              <a:t>La definizione venne utilizzata nell’agosto 2004 dalla rivista scientifica </a:t>
            </a:r>
            <a:r>
              <a:rPr lang="it-IT" sz="1600" i="1" dirty="0">
                <a:solidFill>
                  <a:schemeClr val="bg1"/>
                </a:solidFill>
                <a:latin typeface="Tw Cen MT" panose="020B0602020104020603" pitchFamily="34" charset="0"/>
              </a:rPr>
              <a:t>The Lancet </a:t>
            </a:r>
            <a:r>
              <a:rPr lang="it-IT" sz="1600" i="1" dirty="0" err="1">
                <a:solidFill>
                  <a:schemeClr val="bg1"/>
                </a:solidFill>
                <a:latin typeface="Tw Cen MT" panose="020B0602020104020603" pitchFamily="34" charset="0"/>
              </a:rPr>
              <a:t>Oncology</a:t>
            </a:r>
            <a:r>
              <a:rPr lang="it-IT" sz="1600" dirty="0">
                <a:solidFill>
                  <a:schemeClr val="bg1"/>
                </a:solidFill>
                <a:latin typeface="Tw Cen MT" panose="020B0602020104020603" pitchFamily="34" charset="0"/>
              </a:rPr>
              <a:t> che pubblicò uno studio di Kathryn Senior e Alfredo Mazza dal titolo: </a:t>
            </a:r>
            <a:r>
              <a:rPr lang="it-IT" sz="1600" i="1" dirty="0" err="1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Italian</a:t>
            </a:r>
            <a:r>
              <a:rPr lang="it-IT" sz="1600" i="1" dirty="0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“</a:t>
            </a:r>
            <a:r>
              <a:rPr lang="it-IT" sz="1600" i="1" dirty="0" err="1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Triangle</a:t>
            </a:r>
            <a:r>
              <a:rPr lang="it-IT" sz="1600" i="1" dirty="0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 </a:t>
            </a:r>
            <a:r>
              <a:rPr lang="it-IT" sz="1600" i="1" dirty="0" err="1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death</a:t>
            </a:r>
            <a:r>
              <a:rPr lang="it-IT" sz="1600" i="1" dirty="0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” </a:t>
            </a:r>
            <a:r>
              <a:rPr lang="it-IT" sz="1600" i="1" dirty="0" err="1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linked</a:t>
            </a:r>
            <a:r>
              <a:rPr lang="it-IT" sz="1600" i="1" dirty="0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to </a:t>
            </a:r>
            <a:r>
              <a:rPr lang="it-IT" sz="1600" i="1" dirty="0" err="1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waste</a:t>
            </a:r>
            <a:r>
              <a:rPr lang="it-IT" sz="1600" i="1" dirty="0">
                <a:solidFill>
                  <a:srgbClr val="EF775B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it-IT" sz="1600" i="1" dirty="0" err="1">
                <a:solidFill>
                  <a:schemeClr val="bg1"/>
                </a:solidFill>
                <a:latin typeface="Tw Cen MT" panose="020B06020201040206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crisis</a:t>
            </a:r>
            <a:r>
              <a:rPr lang="it-IT" sz="1600" dirty="0">
                <a:solidFill>
                  <a:schemeClr val="bg1"/>
                </a:solidFill>
                <a:latin typeface="Tw Cen MT" panose="020B0602020104020603" pitchFamily="34" charset="0"/>
              </a:rPr>
              <a:t> (Il “Triangolo della morte” italiano connesso alla crisi dei rifiuti).</a:t>
            </a:r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9D7BB13-4DFA-441F-A977-62A90656BC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300"/>
          <a:stretch/>
        </p:blipFill>
        <p:spPr>
          <a:xfrm>
            <a:off x="347870" y="1153353"/>
            <a:ext cx="4224130" cy="283679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DB840041-50BA-469B-BC29-A4CCDB6039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9700" y="4456585"/>
            <a:ext cx="571800" cy="55214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World Press Freedom Day by Slidesgo">
  <a:themeElements>
    <a:clrScheme name="Simple Light">
      <a:dk1>
        <a:srgbClr val="000000"/>
      </a:dk1>
      <a:lt1>
        <a:srgbClr val="FEFAF6"/>
      </a:lt1>
      <a:dk2>
        <a:srgbClr val="434343"/>
      </a:dk2>
      <a:lt2>
        <a:srgbClr val="EF775B"/>
      </a:lt2>
      <a:accent1>
        <a:srgbClr val="EFEFEF"/>
      </a:accent1>
      <a:accent2>
        <a:srgbClr val="F7D4AF"/>
      </a:accent2>
      <a:accent3>
        <a:srgbClr val="AA3D24"/>
      </a:accent3>
      <a:accent4>
        <a:srgbClr val="000000"/>
      </a:accent4>
      <a:accent5>
        <a:srgbClr val="FEFAF6"/>
      </a:accent5>
      <a:accent6>
        <a:srgbClr val="434343"/>
      </a:accent6>
      <a:hlink>
        <a:srgbClr val="EF775B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739</Words>
  <Application>Microsoft Office PowerPoint</Application>
  <PresentationFormat>Presentazione su schermo (16:9)</PresentationFormat>
  <Paragraphs>30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6" baseType="lpstr">
      <vt:lpstr>DM Serif Text</vt:lpstr>
      <vt:lpstr>Amiri</vt:lpstr>
      <vt:lpstr>Tw Cen MT</vt:lpstr>
      <vt:lpstr>Lato</vt:lpstr>
      <vt:lpstr>Arial</vt:lpstr>
      <vt:lpstr>Nunito Sans</vt:lpstr>
      <vt:lpstr>World Press Freedom Day by Slidesgo</vt:lpstr>
      <vt:lpstr>ECOMAFIE</vt:lpstr>
      <vt:lpstr>Presentazione standard di PowerPoint</vt:lpstr>
      <vt:lpstr>COSA SONO?</vt:lpstr>
      <vt:lpstr>LA STORIA</vt:lpstr>
      <vt:lpstr>AUMENTO DEGLI ILLECI</vt:lpstr>
      <vt:lpstr>LEGGE SUGLI ECOREATI</vt:lpstr>
      <vt:lpstr>IL CANCRO DEL NOSTRO TERRITORIO </vt:lpstr>
      <vt:lpstr>LA TERRA DEI FUOCHI</vt:lpstr>
      <vt:lpstr>IL TRIANGOLO DELLA MORTE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ECOMAFIE</dc:title>
  <dc:creator>mariavittoria</dc:creator>
  <cp:lastModifiedBy>RAFFAELE DE FALCO</cp:lastModifiedBy>
  <cp:revision>5</cp:revision>
  <dcterms:modified xsi:type="dcterms:W3CDTF">2021-04-19T20:49:52Z</dcterms:modified>
</cp:coreProperties>
</file>