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80" r:id="rId2"/>
    <p:sldId id="267" r:id="rId3"/>
    <p:sldId id="268" r:id="rId4"/>
    <p:sldId id="281" r:id="rId5"/>
    <p:sldId id="269" r:id="rId6"/>
    <p:sldId id="282" r:id="rId7"/>
    <p:sldId id="279" r:id="rId8"/>
    <p:sldId id="270" r:id="rId9"/>
    <p:sldId id="271" r:id="rId10"/>
    <p:sldId id="272" r:id="rId11"/>
    <p:sldId id="273" r:id="rId12"/>
    <p:sldId id="274" r:id="rId13"/>
    <p:sldId id="275" r:id="rId14"/>
    <p:sldId id="276" r:id="rId15"/>
    <p:sldId id="277" r:id="rId16"/>
    <p:sldId id="278"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E8D9"/>
          </a:solidFill>
        </a:fill>
      </a:tcStyle>
    </a:wholeTbl>
    <a:band2H>
      <a:tcTxStyle/>
      <a:tcStyle>
        <a:tcBdr/>
        <a:fill>
          <a:solidFill>
            <a:srgbClr val="E6F4ED"/>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CAE1"/>
          </a:solidFill>
        </a:fill>
      </a:tcStyle>
    </a:wholeTbl>
    <a:band2H>
      <a:tcTxStyle/>
      <a:tcStyle>
        <a:tcBdr/>
        <a:fill>
          <a:solidFill>
            <a:srgbClr val="F7E6F1"/>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CCCD0"/>
          </a:solidFill>
        </a:fill>
      </a:tcStyle>
    </a:wholeTbl>
    <a:band2H>
      <a:tcTxStyle/>
      <a:tcStyle>
        <a:tcBdr/>
        <a:fill>
          <a:solidFill>
            <a:srgbClr val="E7E7E9"/>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venir Next LT Pro"/>
          <a:ea typeface="Avenir Next LT Pro"/>
          <a:cs typeface="Avenir Next LT Pro"/>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Avenir Next LT Pro"/>
          <a:ea typeface="Avenir Next LT Pro"/>
          <a:cs typeface="Avenir Next LT Pr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venir Next LT Pro"/>
          <a:ea typeface="Avenir Next LT Pro"/>
          <a:cs typeface="Avenir Next LT Pr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venir Next LT Pro"/>
          <a:ea typeface="Avenir Next LT Pro"/>
          <a:cs typeface="Avenir Next LT Pro"/>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a:tcStyle>
        <a:tcBdr/>
        <a:fill>
          <a:solidFill>
            <a:srgbClr val="FFFFFF"/>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1" name="Shape 131"/>
          <p:cNvSpPr>
            <a:spLocks noGrp="1" noRot="1" noChangeAspect="1"/>
          </p:cNvSpPr>
          <p:nvPr>
            <p:ph type="sldImg"/>
          </p:nvPr>
        </p:nvSpPr>
        <p:spPr>
          <a:xfrm>
            <a:off x="1143000" y="685800"/>
            <a:ext cx="4572000" cy="3429000"/>
          </a:xfrm>
          <a:prstGeom prst="rect">
            <a:avLst/>
          </a:prstGeom>
        </p:spPr>
        <p:txBody>
          <a:bodyPr/>
          <a:lstStyle/>
          <a:p>
            <a:endParaRPr/>
          </a:p>
        </p:txBody>
      </p:sp>
      <p:sp>
        <p:nvSpPr>
          <p:cNvPr id="132" name="Shape 13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grpSp>
        <p:nvGrpSpPr>
          <p:cNvPr id="45" name="Group 47"/>
          <p:cNvGrpSpPr/>
          <p:nvPr/>
        </p:nvGrpSpPr>
        <p:grpSpPr>
          <a:xfrm>
            <a:off x="242406" y="748159"/>
            <a:ext cx="897878" cy="934083"/>
            <a:chOff x="0" y="0"/>
            <a:chExt cx="897876" cy="934082"/>
          </a:xfrm>
        </p:grpSpPr>
        <p:sp>
          <p:nvSpPr>
            <p:cNvPr id="42" name="Freeform 5"/>
            <p:cNvSpPr/>
            <p:nvPr/>
          </p:nvSpPr>
          <p:spPr>
            <a:xfrm rot="1800000">
              <a:off x="227245" y="130847"/>
              <a:ext cx="621087" cy="364602"/>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20000"/>
                  </a:srgbClr>
                </a:gs>
                <a:gs pos="100000">
                  <a:srgbClr val="5BEFC1">
                    <a:alpha val="2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3" name="Freeform 6"/>
            <p:cNvSpPr/>
            <p:nvPr/>
          </p:nvSpPr>
          <p:spPr>
            <a:xfrm rot="1800000">
              <a:off x="114074" y="197806"/>
              <a:ext cx="305943"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4308"/>
                  </a:lnTo>
                  <a:lnTo>
                    <a:pt x="0" y="0"/>
                  </a:lnTo>
                  <a:lnTo>
                    <a:pt x="21600" y="7338"/>
                  </a:lnTo>
                  <a:lnTo>
                    <a:pt x="21600" y="21600"/>
                  </a:lnTo>
                  <a:close/>
                </a:path>
              </a:pathLst>
            </a:custGeom>
            <a:gradFill flip="none" rotWithShape="1">
              <a:gsLst>
                <a:gs pos="20000">
                  <a:srgbClr val="2C284A">
                    <a:alpha val="20000"/>
                  </a:srgbClr>
                </a:gs>
                <a:gs pos="100000">
                  <a:srgbClr val="5BEFC1">
                    <a:alpha val="20000"/>
                  </a:srgbClr>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4" name="Freeform 8"/>
            <p:cNvSpPr/>
            <p:nvPr/>
          </p:nvSpPr>
          <p:spPr>
            <a:xfrm rot="1800000">
              <a:off x="378412" y="353078"/>
              <a:ext cx="315145"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4308"/>
                  </a:lnTo>
                  <a:lnTo>
                    <a:pt x="0" y="21600"/>
                  </a:lnTo>
                  <a:lnTo>
                    <a:pt x="0" y="7338"/>
                  </a:lnTo>
                  <a:lnTo>
                    <a:pt x="21600" y="0"/>
                  </a:lnTo>
                  <a:close/>
                </a:path>
              </a:pathLst>
            </a:custGeom>
            <a:gradFill flip="none" rotWithShape="1">
              <a:gsLst>
                <a:gs pos="20000">
                  <a:srgbClr val="2C284A">
                    <a:alpha val="20000"/>
                  </a:srgbClr>
                </a:gs>
                <a:gs pos="100000">
                  <a:srgbClr val="5BEFC1">
                    <a:alpha val="2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46" name="Titolo Testo"/>
          <p:cNvSpPr txBox="1">
            <a:spLocks noGrp="1"/>
          </p:cNvSpPr>
          <p:nvPr>
            <p:ph type="title"/>
          </p:nvPr>
        </p:nvSpPr>
        <p:spPr>
          <a:xfrm>
            <a:off x="563562" y="474344"/>
            <a:ext cx="11077576" cy="2954656"/>
          </a:xfrm>
          <a:prstGeom prst="rect">
            <a:avLst/>
          </a:prstGeom>
        </p:spPr>
        <p:txBody>
          <a:bodyPr anchor="b"/>
          <a:lstStyle>
            <a:lvl1pPr>
              <a:defRPr sz="6400"/>
            </a:lvl1pPr>
          </a:lstStyle>
          <a:p>
            <a:r>
              <a:t>Titolo Testo</a:t>
            </a:r>
          </a:p>
        </p:txBody>
      </p:sp>
      <p:sp>
        <p:nvSpPr>
          <p:cNvPr id="47" name="Corpo livello uno…"/>
          <p:cNvSpPr txBox="1">
            <a:spLocks noGrp="1"/>
          </p:cNvSpPr>
          <p:nvPr>
            <p:ph type="body" sz="half" idx="1"/>
          </p:nvPr>
        </p:nvSpPr>
        <p:spPr>
          <a:xfrm>
            <a:off x="566271" y="3629771"/>
            <a:ext cx="11074866" cy="2678954"/>
          </a:xfrm>
          <a:prstGeom prst="rect">
            <a:avLst/>
          </a:prstGeom>
        </p:spPr>
        <p:txBody>
          <a:bodyPr/>
          <a:lstStyle>
            <a:lvl1pPr marL="0" indent="0">
              <a:spcBef>
                <a:spcPts val="800"/>
              </a:spcBef>
              <a:buSzTx/>
              <a:buFontTx/>
              <a:buNone/>
              <a:defRPr>
                <a:solidFill>
                  <a:srgbClr val="FFFFFF">
                    <a:alpha val="80000"/>
                  </a:srgbClr>
                </a:solidFill>
              </a:defRPr>
            </a:lvl1pPr>
            <a:lvl2pPr marL="0" indent="457200">
              <a:spcBef>
                <a:spcPts val="800"/>
              </a:spcBef>
              <a:buSzTx/>
              <a:buFontTx/>
              <a:buNone/>
              <a:defRPr>
                <a:solidFill>
                  <a:srgbClr val="FFFFFF">
                    <a:alpha val="80000"/>
                  </a:srgbClr>
                </a:solidFill>
              </a:defRPr>
            </a:lvl2pPr>
            <a:lvl3pPr marL="0" indent="914400">
              <a:spcBef>
                <a:spcPts val="800"/>
              </a:spcBef>
              <a:buSzTx/>
              <a:buFontTx/>
              <a:buNone/>
              <a:defRPr>
                <a:solidFill>
                  <a:srgbClr val="FFFFFF">
                    <a:alpha val="80000"/>
                  </a:srgbClr>
                </a:solidFill>
              </a:defRPr>
            </a:lvl3pPr>
            <a:lvl4pPr marL="0" indent="1371600">
              <a:spcBef>
                <a:spcPts val="800"/>
              </a:spcBef>
              <a:buSzTx/>
              <a:buFontTx/>
              <a:buNone/>
              <a:defRPr>
                <a:solidFill>
                  <a:srgbClr val="FFFFFF">
                    <a:alpha val="80000"/>
                  </a:srgbClr>
                </a:solidFill>
              </a:defRPr>
            </a:lvl4pPr>
            <a:lvl5pPr marL="0" indent="1828800">
              <a:spcBef>
                <a:spcPts val="800"/>
              </a:spcBef>
              <a:buSzTx/>
              <a:buFontTx/>
              <a:buNone/>
              <a:defRPr>
                <a:solidFill>
                  <a:srgbClr val="FFFFFF">
                    <a:alpha val="80000"/>
                  </a:srgbClr>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48" name="Freeform: Shape 40"/>
          <p:cNvSpPr/>
          <p:nvPr/>
        </p:nvSpPr>
        <p:spPr>
          <a:xfrm rot="18900000">
            <a:off x="11209132" y="4448188"/>
            <a:ext cx="999201" cy="1262948"/>
          </a:xfrm>
          <a:custGeom>
            <a:avLst/>
            <a:gdLst/>
            <a:ahLst/>
            <a:cxnLst>
              <a:cxn ang="0">
                <a:pos x="wd2" y="hd2"/>
              </a:cxn>
              <a:cxn ang="5400000">
                <a:pos x="wd2" y="hd2"/>
              </a:cxn>
              <a:cxn ang="10800000">
                <a:pos x="wd2" y="hd2"/>
              </a:cxn>
              <a:cxn ang="16200000">
                <a:pos x="wd2" y="hd2"/>
              </a:cxn>
            </a:cxnLst>
            <a:rect l="0" t="0" r="r" b="b"/>
            <a:pathLst>
              <a:path w="21600" h="21600" extrusionOk="0">
                <a:moveTo>
                  <a:pt x="11673" y="0"/>
                </a:moveTo>
                <a:lnTo>
                  <a:pt x="21600" y="13944"/>
                </a:lnTo>
                <a:lnTo>
                  <a:pt x="11937" y="21589"/>
                </a:lnTo>
                <a:lnTo>
                  <a:pt x="11673" y="21600"/>
                </a:lnTo>
                <a:cubicBezTo>
                  <a:pt x="5226" y="21600"/>
                  <a:pt x="0" y="19533"/>
                  <a:pt x="0" y="16982"/>
                </a:cubicBezTo>
                <a:cubicBezTo>
                  <a:pt x="0" y="16663"/>
                  <a:pt x="82" y="16352"/>
                  <a:pt x="237" y="16052"/>
                </a:cubicBezTo>
                <a:lnTo>
                  <a:pt x="338" y="15923"/>
                </a:lnTo>
                <a:close/>
              </a:path>
            </a:pathLst>
          </a:custGeom>
          <a:gradFill>
            <a:gsLst>
              <a:gs pos="30000">
                <a:srgbClr val="2C284A"/>
              </a:gs>
              <a:gs pos="40000">
                <a:srgbClr val="454075"/>
              </a:gs>
              <a:gs pos="60000">
                <a:srgbClr val="2C284A"/>
              </a:gs>
              <a:gs pos="100000">
                <a:srgbClr val="1B192E"/>
              </a:gs>
            </a:gsLst>
            <a:lin ang="10200000"/>
          </a:gradFill>
          <a:ln w="12700">
            <a:miter lim="400000"/>
          </a:ln>
        </p:spPr>
        <p:txBody>
          <a:bodyPr lIns="45719" rIns="45719" anchor="ctr"/>
          <a:lstStyle/>
          <a:p>
            <a:pPr algn="ctr">
              <a:defRPr>
                <a:solidFill>
                  <a:srgbClr val="FFFFFF"/>
                </a:solidFill>
              </a:defRPr>
            </a:pPr>
            <a:endParaRPr/>
          </a:p>
        </p:txBody>
      </p:sp>
      <p:sp>
        <p:nvSpPr>
          <p:cNvPr id="49" name="Freeform: Shape 42"/>
          <p:cNvSpPr/>
          <p:nvPr/>
        </p:nvSpPr>
        <p:spPr>
          <a:xfrm rot="2700000">
            <a:off x="11686937" y="4853516"/>
            <a:ext cx="540001" cy="978285"/>
          </a:xfrm>
          <a:custGeom>
            <a:avLst/>
            <a:gdLst/>
            <a:ahLst/>
            <a:cxnLst>
              <a:cxn ang="0">
                <a:pos x="wd2" y="hd2"/>
              </a:cxn>
              <a:cxn ang="5400000">
                <a:pos x="wd2" y="hd2"/>
              </a:cxn>
              <a:cxn ang="10800000">
                <a:pos x="wd2" y="hd2"/>
              </a:cxn>
              <a:cxn ang="16200000">
                <a:pos x="wd2" y="hd2"/>
              </a:cxn>
            </a:cxnLst>
            <a:rect l="0" t="0" r="r" b="b"/>
            <a:pathLst>
              <a:path w="21600" h="21600" extrusionOk="0">
                <a:moveTo>
                  <a:pt x="4532" y="0"/>
                </a:moveTo>
                <a:lnTo>
                  <a:pt x="21575" y="9408"/>
                </a:lnTo>
                <a:lnTo>
                  <a:pt x="21600" y="9677"/>
                </a:lnTo>
                <a:cubicBezTo>
                  <a:pt x="21600" y="16262"/>
                  <a:pt x="16765" y="21600"/>
                  <a:pt x="10800" y="21600"/>
                </a:cubicBezTo>
                <a:cubicBezTo>
                  <a:pt x="4835" y="21600"/>
                  <a:pt x="0" y="16262"/>
                  <a:pt x="0" y="9677"/>
                </a:cubicBezTo>
                <a:cubicBezTo>
                  <a:pt x="0" y="6385"/>
                  <a:pt x="1209" y="3404"/>
                  <a:pt x="3163" y="1246"/>
                </a:cubicBezTo>
                <a:close/>
              </a:path>
            </a:pathLst>
          </a:custGeom>
          <a:solidFill>
            <a:srgbClr val="2C284A"/>
          </a:solidFill>
          <a:ln w="12700">
            <a:miter lim="400000"/>
          </a:ln>
        </p:spPr>
        <p:txBody>
          <a:bodyPr lIns="45719" rIns="45719" anchor="ctr"/>
          <a:lstStyle/>
          <a:p>
            <a:pPr algn="ctr">
              <a:defRPr>
                <a:solidFill>
                  <a:srgbClr val="FFFFFF"/>
                </a:solidFill>
              </a:defRPr>
            </a:pPr>
            <a:endParaRPr/>
          </a:p>
        </p:txBody>
      </p:sp>
      <p:sp>
        <p:nvSpPr>
          <p:cNvPr id="5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57" name="Oval 21"/>
          <p:cNvSpPr/>
          <p:nvPr/>
        </p:nvSpPr>
        <p:spPr>
          <a:xfrm>
            <a:off x="11069863" y="333375"/>
            <a:ext cx="360001" cy="360000"/>
          </a:xfrm>
          <a:prstGeom prst="ellipse">
            <a:avLst/>
          </a:pr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grpSp>
        <p:nvGrpSpPr>
          <p:cNvPr id="60" name="Group 12"/>
          <p:cNvGrpSpPr/>
          <p:nvPr/>
        </p:nvGrpSpPr>
        <p:grpSpPr>
          <a:xfrm>
            <a:off x="233344" y="5384019"/>
            <a:ext cx="828358" cy="828358"/>
            <a:chOff x="0" y="0"/>
            <a:chExt cx="828357" cy="828357"/>
          </a:xfrm>
        </p:grpSpPr>
        <p:sp>
          <p:nvSpPr>
            <p:cNvPr id="58" name="Freeform: Shape 19"/>
            <p:cNvSpPr/>
            <p:nvPr/>
          </p:nvSpPr>
          <p:spPr>
            <a:xfrm rot="2700000">
              <a:off x="144178" y="98441"/>
              <a:ext cx="540001" cy="6314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287" y="15923"/>
                  </a:lnTo>
                  <a:lnTo>
                    <a:pt x="21381" y="16052"/>
                  </a:lnTo>
                  <a:cubicBezTo>
                    <a:pt x="21524" y="16352"/>
                    <a:pt x="21600" y="16663"/>
                    <a:pt x="21600" y="16982"/>
                  </a:cubicBezTo>
                  <a:cubicBezTo>
                    <a:pt x="21600" y="19533"/>
                    <a:pt x="16765" y="21600"/>
                    <a:pt x="10800" y="21600"/>
                  </a:cubicBezTo>
                  <a:cubicBezTo>
                    <a:pt x="4835" y="21600"/>
                    <a:pt x="0" y="19533"/>
                    <a:pt x="0" y="16982"/>
                  </a:cubicBezTo>
                  <a:cubicBezTo>
                    <a:pt x="0" y="16663"/>
                    <a:pt x="76" y="16352"/>
                    <a:pt x="219" y="16052"/>
                  </a:cubicBezTo>
                  <a:lnTo>
                    <a:pt x="313" y="15923"/>
                  </a:lnTo>
                  <a:lnTo>
                    <a:pt x="10800" y="0"/>
                  </a:lnTo>
                  <a:close/>
                </a:path>
              </a:pathLst>
            </a:custGeom>
            <a:gradFill flip="none" rotWithShape="1">
              <a:gsLst>
                <a:gs pos="30000">
                  <a:srgbClr val="2C284A"/>
                </a:gs>
                <a:gs pos="40000">
                  <a:srgbClr val="454075"/>
                </a:gs>
                <a:gs pos="60000">
                  <a:srgbClr val="2C284A"/>
                </a:gs>
                <a:gs pos="100000">
                  <a:srgbClr val="1B192E"/>
                </a:gs>
              </a:gsLst>
              <a:lin ang="599999"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9" name="Oval 20"/>
            <p:cNvSpPr/>
            <p:nvPr/>
          </p:nvSpPr>
          <p:spPr>
            <a:xfrm rot="8100000">
              <a:off x="151378" y="271978"/>
              <a:ext cx="270001" cy="540001"/>
            </a:xfrm>
            <a:prstGeom prst="ellipse">
              <a:avLst/>
            </a:prstGeom>
            <a:gradFill flip="none" rotWithShape="1">
              <a:gsLst>
                <a:gs pos="50000">
                  <a:srgbClr val="23213C"/>
                </a:gs>
                <a:gs pos="100000">
                  <a:srgbClr val="2C284A"/>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61" name="Titolo Testo"/>
          <p:cNvSpPr txBox="1">
            <a:spLocks noGrp="1"/>
          </p:cNvSpPr>
          <p:nvPr>
            <p:ph type="title"/>
          </p:nvPr>
        </p:nvSpPr>
        <p:spPr>
          <a:xfrm>
            <a:off x="550862" y="549275"/>
            <a:ext cx="11090276" cy="1332000"/>
          </a:xfrm>
          <a:prstGeom prst="rect">
            <a:avLst/>
          </a:prstGeom>
        </p:spPr>
        <p:txBody>
          <a:bodyPr/>
          <a:lstStyle/>
          <a:p>
            <a:r>
              <a:t>Titolo Testo</a:t>
            </a:r>
          </a:p>
        </p:txBody>
      </p:sp>
      <p:sp>
        <p:nvSpPr>
          <p:cNvPr id="62" name="Corpo livello uno…"/>
          <p:cNvSpPr txBox="1">
            <a:spLocks noGrp="1"/>
          </p:cNvSpPr>
          <p:nvPr>
            <p:ph type="body" sz="half" idx="1"/>
          </p:nvPr>
        </p:nvSpPr>
        <p:spPr>
          <a:xfrm>
            <a:off x="550862" y="2097175"/>
            <a:ext cx="5435601" cy="3995650"/>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6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70" name="Oval 11"/>
          <p:cNvSpPr/>
          <p:nvPr/>
        </p:nvSpPr>
        <p:spPr>
          <a:xfrm>
            <a:off x="11091612" y="5893465"/>
            <a:ext cx="360001" cy="360001"/>
          </a:xfrm>
          <a:prstGeom prst="ellipse">
            <a:avLst/>
          </a:pr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sp>
        <p:nvSpPr>
          <p:cNvPr id="71" name="Rectangle 10"/>
          <p:cNvSpPr/>
          <p:nvPr/>
        </p:nvSpPr>
        <p:spPr>
          <a:xfrm>
            <a:off x="11451611" y="5827877"/>
            <a:ext cx="379050" cy="360001"/>
          </a:xfrm>
          <a:prstGeom prst="rect">
            <a:avLst/>
          </a:prstGeom>
          <a:solidFill>
            <a:srgbClr val="1B192E">
              <a:alpha val="80000"/>
            </a:srgbClr>
          </a:solidFill>
          <a:ln w="12700">
            <a:miter lim="400000"/>
          </a:ln>
        </p:spPr>
        <p:txBody>
          <a:bodyPr lIns="45719" rIns="45719" anchor="ctr"/>
          <a:lstStyle/>
          <a:p>
            <a:pPr algn="ctr">
              <a:defRPr>
                <a:solidFill>
                  <a:srgbClr val="FFFFFF"/>
                </a:solidFill>
              </a:defRPr>
            </a:pPr>
            <a:endParaRPr/>
          </a:p>
        </p:txBody>
      </p:sp>
      <p:sp>
        <p:nvSpPr>
          <p:cNvPr id="72" name="Titolo Testo"/>
          <p:cNvSpPr txBox="1">
            <a:spLocks noGrp="1"/>
          </p:cNvSpPr>
          <p:nvPr>
            <p:ph type="title"/>
          </p:nvPr>
        </p:nvSpPr>
        <p:spPr>
          <a:xfrm>
            <a:off x="550862" y="549275"/>
            <a:ext cx="11097552" cy="1332000"/>
          </a:xfrm>
          <a:prstGeom prst="rect">
            <a:avLst/>
          </a:prstGeom>
        </p:spPr>
        <p:txBody>
          <a:bodyPr/>
          <a:lstStyle>
            <a:lvl1pPr>
              <a:defRPr sz="3200"/>
            </a:lvl1pPr>
          </a:lstStyle>
          <a:p>
            <a:r>
              <a:t>Titolo Testo</a:t>
            </a:r>
          </a:p>
        </p:txBody>
      </p:sp>
      <p:sp>
        <p:nvSpPr>
          <p:cNvPr id="73" name="Corpo livello uno…"/>
          <p:cNvSpPr txBox="1">
            <a:spLocks noGrp="1"/>
          </p:cNvSpPr>
          <p:nvPr>
            <p:ph type="body" sz="quarter" idx="1"/>
          </p:nvPr>
        </p:nvSpPr>
        <p:spPr>
          <a:xfrm>
            <a:off x="550864" y="1881275"/>
            <a:ext cx="5437186" cy="535355"/>
          </a:xfrm>
          <a:prstGeom prst="rect">
            <a:avLst/>
          </a:prstGeom>
        </p:spPr>
        <p:txBody>
          <a:bodyPr anchor="b"/>
          <a:lstStyle>
            <a:lvl1pPr marL="0" indent="0">
              <a:buSzTx/>
              <a:buFontTx/>
              <a:buNone/>
              <a:defRPr sz="1400" cap="all" spc="200">
                <a:solidFill>
                  <a:srgbClr val="FFFFFF"/>
                </a:solidFill>
              </a:defRPr>
            </a:lvl1pPr>
            <a:lvl2pPr marL="0" indent="457200">
              <a:buSzTx/>
              <a:buFontTx/>
              <a:buNone/>
              <a:defRPr sz="1400" cap="all" spc="200">
                <a:solidFill>
                  <a:srgbClr val="FFFFFF"/>
                </a:solidFill>
              </a:defRPr>
            </a:lvl2pPr>
            <a:lvl3pPr marL="0" indent="914400">
              <a:buSzTx/>
              <a:buFontTx/>
              <a:buNone/>
              <a:defRPr sz="1400" cap="all" spc="200">
                <a:solidFill>
                  <a:srgbClr val="FFFFFF"/>
                </a:solidFill>
              </a:defRPr>
            </a:lvl3pPr>
            <a:lvl4pPr marL="0" indent="1371600">
              <a:buSzTx/>
              <a:buFontTx/>
              <a:buNone/>
              <a:defRPr sz="1400" cap="all" spc="200">
                <a:solidFill>
                  <a:srgbClr val="FFFFFF"/>
                </a:solidFill>
              </a:defRPr>
            </a:lvl4pPr>
            <a:lvl5pPr marL="0" indent="1828800">
              <a:buSzTx/>
              <a:buFontTx/>
              <a:buNone/>
              <a:defRPr sz="1400" cap="all" spc="200">
                <a:solidFill>
                  <a:srgbClr val="FFFFFF"/>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74" name="Text Placeholder 4"/>
          <p:cNvSpPr>
            <a:spLocks noGrp="1"/>
          </p:cNvSpPr>
          <p:nvPr>
            <p:ph type="body" sz="quarter" idx="13"/>
          </p:nvPr>
        </p:nvSpPr>
        <p:spPr>
          <a:xfrm>
            <a:off x="6212024" y="1881275"/>
            <a:ext cx="5436392" cy="535355"/>
          </a:xfrm>
          <a:prstGeom prst="rect">
            <a:avLst/>
          </a:prstGeom>
        </p:spPr>
        <p:txBody>
          <a:bodyPr anchor="b"/>
          <a:lstStyle/>
          <a:p>
            <a:pPr marL="0" indent="0">
              <a:buSzTx/>
              <a:buFontTx/>
              <a:buNone/>
              <a:defRPr sz="1400" cap="all" spc="200">
                <a:solidFill>
                  <a:srgbClr val="FFFFFF"/>
                </a:solidFill>
              </a:defRPr>
            </a:pPr>
            <a:endParaRPr/>
          </a:p>
        </p:txBody>
      </p:sp>
      <p:sp>
        <p:nvSpPr>
          <p:cNvPr id="7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2" name="Titolo Testo"/>
          <p:cNvSpPr txBox="1">
            <a:spLocks noGrp="1"/>
          </p:cNvSpPr>
          <p:nvPr>
            <p:ph type="title"/>
          </p:nvPr>
        </p:nvSpPr>
        <p:spPr>
          <a:xfrm>
            <a:off x="3359148" y="550798"/>
            <a:ext cx="8283314" cy="5542026"/>
          </a:xfrm>
          <a:prstGeom prst="rect">
            <a:avLst/>
          </a:prstGeom>
        </p:spPr>
        <p:txBody>
          <a:bodyPr anchor="ctr"/>
          <a:lstStyle/>
          <a:p>
            <a:r>
              <a:t>Titolo Testo</a:t>
            </a:r>
          </a:p>
        </p:txBody>
      </p:sp>
      <p:sp>
        <p:nvSpPr>
          <p:cNvPr id="83" name="Freeform: Shape 38"/>
          <p:cNvSpPr/>
          <p:nvPr/>
        </p:nvSpPr>
        <p:spPr>
          <a:xfrm rot="18900000" flipV="1">
            <a:off x="-410727" y="3958416"/>
            <a:ext cx="3536330" cy="185397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9671"/>
                  <a:pt x="16530" y="0"/>
                  <a:pt x="10276" y="0"/>
                </a:cubicBezTo>
                <a:cubicBezTo>
                  <a:pt x="5976" y="0"/>
                  <a:pt x="2236" y="4571"/>
                  <a:pt x="319" y="11304"/>
                </a:cubicBezTo>
                <a:lnTo>
                  <a:pt x="0" y="12566"/>
                </a:lnTo>
                <a:lnTo>
                  <a:pt x="4625" y="21388"/>
                </a:lnTo>
                <a:lnTo>
                  <a:pt x="4729" y="19423"/>
                </a:lnTo>
                <a:cubicBezTo>
                  <a:pt x="5257" y="14502"/>
                  <a:pt x="7540" y="10800"/>
                  <a:pt x="10276" y="10800"/>
                </a:cubicBezTo>
                <a:cubicBezTo>
                  <a:pt x="13403" y="10800"/>
                  <a:pt x="15938" y="15635"/>
                  <a:pt x="15938" y="21600"/>
                </a:cubicBezTo>
                <a:close/>
              </a:path>
            </a:pathLst>
          </a:custGeom>
          <a:gradFill>
            <a:gsLst>
              <a:gs pos="31000">
                <a:srgbClr val="2C284A"/>
              </a:gs>
              <a:gs pos="97000">
                <a:srgbClr val="1B192E"/>
              </a:gs>
            </a:gsLst>
            <a:lin ang="15000000"/>
          </a:gradFill>
          <a:ln w="12700">
            <a:miter lim="400000"/>
          </a:ln>
        </p:spPr>
        <p:txBody>
          <a:bodyPr lIns="45719" rIns="45719" anchor="ctr"/>
          <a:lstStyle/>
          <a:p>
            <a:pPr algn="ctr">
              <a:defRPr>
                <a:solidFill>
                  <a:srgbClr val="FFFFFF"/>
                </a:solidFill>
              </a:defRPr>
            </a:pPr>
            <a:endParaRPr/>
          </a:p>
        </p:txBody>
      </p:sp>
      <p:sp>
        <p:nvSpPr>
          <p:cNvPr id="84" name="Freeform: Shape 32"/>
          <p:cNvSpPr/>
          <p:nvPr/>
        </p:nvSpPr>
        <p:spPr>
          <a:xfrm rot="18900000" flipV="1">
            <a:off x="-481152" y="3649707"/>
            <a:ext cx="3478702" cy="21648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9671"/>
                  <a:pt x="16446" y="0"/>
                  <a:pt x="10088" y="0"/>
                </a:cubicBezTo>
                <a:cubicBezTo>
                  <a:pt x="6115" y="0"/>
                  <a:pt x="2611" y="3778"/>
                  <a:pt x="543" y="9523"/>
                </a:cubicBezTo>
                <a:lnTo>
                  <a:pt x="0" y="11199"/>
                </a:lnTo>
                <a:lnTo>
                  <a:pt x="4570" y="18543"/>
                </a:lnTo>
                <a:lnTo>
                  <a:pt x="4591" y="18388"/>
                </a:lnTo>
                <a:cubicBezTo>
                  <a:pt x="5320" y="13992"/>
                  <a:pt x="7505" y="10800"/>
                  <a:pt x="10088" y="10800"/>
                </a:cubicBezTo>
                <a:cubicBezTo>
                  <a:pt x="13267" y="10800"/>
                  <a:pt x="15844" y="15635"/>
                  <a:pt x="15844" y="21600"/>
                </a:cubicBezTo>
                <a:close/>
              </a:path>
            </a:pathLst>
          </a:custGeom>
          <a:solidFill>
            <a:srgbClr val="7771B2">
              <a:alpha val="40000"/>
            </a:srgbClr>
          </a:solidFill>
          <a:ln w="12700">
            <a:miter lim="400000"/>
          </a:ln>
        </p:spPr>
        <p:txBody>
          <a:bodyPr lIns="45719" rIns="45719" anchor="ctr"/>
          <a:lstStyle/>
          <a:p>
            <a:pPr algn="ctr">
              <a:defRPr>
                <a:solidFill>
                  <a:srgbClr val="FFFFFF"/>
                </a:solidFill>
              </a:defRPr>
            </a:pPr>
            <a:endParaRPr/>
          </a:p>
        </p:txBody>
      </p:sp>
      <p:sp>
        <p:nvSpPr>
          <p:cNvPr id="85" name="Oval 23"/>
          <p:cNvSpPr/>
          <p:nvPr/>
        </p:nvSpPr>
        <p:spPr>
          <a:xfrm rot="13500000" flipV="1">
            <a:off x="1512276" y="2840041"/>
            <a:ext cx="214197" cy="933179"/>
          </a:xfrm>
          <a:prstGeom prst="ellipse">
            <a:avLst/>
          </a:prstGeom>
          <a:solidFill>
            <a:srgbClr val="2C284A"/>
          </a:solidFill>
          <a:ln w="12700">
            <a:miter lim="400000"/>
          </a:ln>
        </p:spPr>
        <p:txBody>
          <a:bodyPr lIns="45719" rIns="45719" anchor="ctr"/>
          <a:lstStyle/>
          <a:p>
            <a:pPr algn="ctr">
              <a:defRPr>
                <a:solidFill>
                  <a:srgbClr val="FFFFFF"/>
                </a:solidFill>
              </a:defRPr>
            </a:pPr>
            <a:endParaRPr/>
          </a:p>
        </p:txBody>
      </p:sp>
      <p:sp>
        <p:nvSpPr>
          <p:cNvPr id="86" name="Oval 41"/>
          <p:cNvSpPr/>
          <p:nvPr/>
        </p:nvSpPr>
        <p:spPr>
          <a:xfrm>
            <a:off x="1780661" y="385236"/>
            <a:ext cx="1080001" cy="1080000"/>
          </a:xfrm>
          <a:prstGeom prst="ellipse">
            <a:avLst/>
          </a:pr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grpSp>
        <p:nvGrpSpPr>
          <p:cNvPr id="90" name="Group 50"/>
          <p:cNvGrpSpPr/>
          <p:nvPr/>
        </p:nvGrpSpPr>
        <p:grpSpPr>
          <a:xfrm>
            <a:off x="509106" y="1383159"/>
            <a:ext cx="897878" cy="934083"/>
            <a:chOff x="0" y="0"/>
            <a:chExt cx="897876" cy="934082"/>
          </a:xfrm>
        </p:grpSpPr>
        <p:sp>
          <p:nvSpPr>
            <p:cNvPr id="87" name="Freeform 5"/>
            <p:cNvSpPr/>
            <p:nvPr/>
          </p:nvSpPr>
          <p:spPr>
            <a:xfrm rot="1800000">
              <a:off x="227245" y="130847"/>
              <a:ext cx="621087" cy="364602"/>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20000"/>
                  </a:srgbClr>
                </a:gs>
                <a:gs pos="100000">
                  <a:srgbClr val="5BEFC1">
                    <a:alpha val="2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8" name="Freeform 6"/>
            <p:cNvSpPr/>
            <p:nvPr/>
          </p:nvSpPr>
          <p:spPr>
            <a:xfrm rot="1800000">
              <a:off x="114074" y="197806"/>
              <a:ext cx="305943"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4308"/>
                  </a:lnTo>
                  <a:lnTo>
                    <a:pt x="0" y="0"/>
                  </a:lnTo>
                  <a:lnTo>
                    <a:pt x="21600" y="7338"/>
                  </a:lnTo>
                  <a:lnTo>
                    <a:pt x="21600" y="21600"/>
                  </a:lnTo>
                  <a:close/>
                </a:path>
              </a:pathLst>
            </a:custGeom>
            <a:gradFill flip="none" rotWithShape="1">
              <a:gsLst>
                <a:gs pos="20000">
                  <a:srgbClr val="2C284A">
                    <a:alpha val="20000"/>
                  </a:srgbClr>
                </a:gs>
                <a:gs pos="100000">
                  <a:srgbClr val="5BEFC1">
                    <a:alpha val="20000"/>
                  </a:srgbClr>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9" name="Freeform 8"/>
            <p:cNvSpPr/>
            <p:nvPr/>
          </p:nvSpPr>
          <p:spPr>
            <a:xfrm rot="1800000">
              <a:off x="378412" y="353078"/>
              <a:ext cx="315145"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4308"/>
                  </a:lnTo>
                  <a:lnTo>
                    <a:pt x="0" y="21600"/>
                  </a:lnTo>
                  <a:lnTo>
                    <a:pt x="0" y="7338"/>
                  </a:lnTo>
                  <a:lnTo>
                    <a:pt x="21600" y="0"/>
                  </a:lnTo>
                  <a:close/>
                </a:path>
              </a:pathLst>
            </a:custGeom>
            <a:gradFill flip="none" rotWithShape="1">
              <a:gsLst>
                <a:gs pos="20000">
                  <a:srgbClr val="2C284A">
                    <a:alpha val="20000"/>
                  </a:srgbClr>
                </a:gs>
                <a:gs pos="100000">
                  <a:srgbClr val="5BEFC1">
                    <a:alpha val="2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9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9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grpSp>
        <p:nvGrpSpPr>
          <p:cNvPr id="107" name="Group 7"/>
          <p:cNvGrpSpPr/>
          <p:nvPr/>
        </p:nvGrpSpPr>
        <p:grpSpPr>
          <a:xfrm>
            <a:off x="4752747" y="4823503"/>
            <a:ext cx="1656715" cy="1656715"/>
            <a:chOff x="0" y="0"/>
            <a:chExt cx="1656713" cy="1656713"/>
          </a:xfrm>
        </p:grpSpPr>
        <p:sp>
          <p:nvSpPr>
            <p:cNvPr id="105" name="Freeform: Shape 10"/>
            <p:cNvSpPr/>
            <p:nvPr/>
          </p:nvSpPr>
          <p:spPr>
            <a:xfrm rot="2700000">
              <a:off x="288356" y="196883"/>
              <a:ext cx="1080001" cy="126294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287" y="15923"/>
                  </a:lnTo>
                  <a:lnTo>
                    <a:pt x="21381" y="16052"/>
                  </a:lnTo>
                  <a:cubicBezTo>
                    <a:pt x="21524" y="16352"/>
                    <a:pt x="21600" y="16663"/>
                    <a:pt x="21600" y="16982"/>
                  </a:cubicBezTo>
                  <a:cubicBezTo>
                    <a:pt x="21600" y="19533"/>
                    <a:pt x="16765" y="21600"/>
                    <a:pt x="10800" y="21600"/>
                  </a:cubicBezTo>
                  <a:cubicBezTo>
                    <a:pt x="4835" y="21600"/>
                    <a:pt x="0" y="19533"/>
                    <a:pt x="0" y="16982"/>
                  </a:cubicBezTo>
                  <a:cubicBezTo>
                    <a:pt x="0" y="16663"/>
                    <a:pt x="76" y="16352"/>
                    <a:pt x="219" y="16052"/>
                  </a:cubicBezTo>
                  <a:lnTo>
                    <a:pt x="313" y="15923"/>
                  </a:lnTo>
                  <a:lnTo>
                    <a:pt x="10800" y="0"/>
                  </a:lnTo>
                  <a:close/>
                </a:path>
              </a:pathLst>
            </a:custGeom>
            <a:gradFill flip="none" rotWithShape="1">
              <a:gsLst>
                <a:gs pos="30000">
                  <a:srgbClr val="2C284A"/>
                </a:gs>
                <a:gs pos="40000">
                  <a:srgbClr val="454075"/>
                </a:gs>
                <a:gs pos="60000">
                  <a:srgbClr val="2C284A"/>
                </a:gs>
                <a:gs pos="100000">
                  <a:srgbClr val="1B192E"/>
                </a:gs>
              </a:gsLst>
              <a:lin ang="599999"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6" name="Oval 11"/>
            <p:cNvSpPr/>
            <p:nvPr/>
          </p:nvSpPr>
          <p:spPr>
            <a:xfrm rot="8100000">
              <a:off x="302756" y="543957"/>
              <a:ext cx="540001" cy="1080001"/>
            </a:xfrm>
            <a:prstGeom prst="ellipse">
              <a:avLst/>
            </a:prstGeom>
            <a:gradFill flip="none" rotWithShape="1">
              <a:gsLst>
                <a:gs pos="50000">
                  <a:srgbClr val="23213C"/>
                </a:gs>
                <a:gs pos="100000">
                  <a:srgbClr val="2C284A"/>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08" name="Titolo Testo"/>
          <p:cNvSpPr txBox="1">
            <a:spLocks noGrp="1"/>
          </p:cNvSpPr>
          <p:nvPr>
            <p:ph type="title"/>
          </p:nvPr>
        </p:nvSpPr>
        <p:spPr>
          <a:xfrm>
            <a:off x="550862" y="549275"/>
            <a:ext cx="11090276" cy="984886"/>
          </a:xfrm>
          <a:prstGeom prst="rect">
            <a:avLst/>
          </a:prstGeom>
        </p:spPr>
        <p:txBody>
          <a:bodyPr/>
          <a:lstStyle>
            <a:lvl1pPr>
              <a:defRPr sz="3200"/>
            </a:lvl1pPr>
          </a:lstStyle>
          <a:p>
            <a:r>
              <a:t>Titolo Testo</a:t>
            </a:r>
          </a:p>
        </p:txBody>
      </p:sp>
      <p:sp>
        <p:nvSpPr>
          <p:cNvPr id="109" name="Corpo livello uno…"/>
          <p:cNvSpPr txBox="1">
            <a:spLocks noGrp="1"/>
          </p:cNvSpPr>
          <p:nvPr>
            <p:ph type="body" sz="half" idx="1"/>
          </p:nvPr>
        </p:nvSpPr>
        <p:spPr>
          <a:xfrm>
            <a:off x="4295775" y="1750060"/>
            <a:ext cx="7345362" cy="4342766"/>
          </a:xfrm>
          <a:prstGeom prst="rect">
            <a:avLst/>
          </a:prstGeom>
        </p:spPr>
        <p:txBody>
          <a:bodyPr/>
          <a:lstStyle>
            <a:lvl1pPr>
              <a:defRPr sz="1600"/>
            </a:lvl1pPr>
            <a:lvl2pPr marL="685800" indent="-228600">
              <a:defRPr sz="1600"/>
            </a:lvl2pPr>
            <a:lvl3pPr marL="1143000" indent="-228600">
              <a:defRPr sz="1600"/>
            </a:lvl3pPr>
            <a:lvl4pPr marL="1600200" indent="-228600">
              <a:defRPr sz="1600"/>
            </a:lvl4pPr>
            <a:lvl5pPr marL="2057400" indent="-228600">
              <a:defRPr sz="1600"/>
            </a:lvl5pPr>
          </a:lstStyle>
          <a:p>
            <a:r>
              <a:t>Corpo livello uno</a:t>
            </a:r>
          </a:p>
          <a:p>
            <a:pPr lvl="1"/>
            <a:r>
              <a:t>Corpo livello due</a:t>
            </a:r>
          </a:p>
          <a:p>
            <a:pPr lvl="2"/>
            <a:r>
              <a:t>Corpo livello tre</a:t>
            </a:r>
          </a:p>
          <a:p>
            <a:pPr lvl="3"/>
            <a:r>
              <a:t>Corpo livello quattro</a:t>
            </a:r>
          </a:p>
          <a:p>
            <a:pPr lvl="4"/>
            <a:r>
              <a:t>Corpo livello cinque</a:t>
            </a:r>
          </a:p>
        </p:txBody>
      </p:sp>
      <p:sp>
        <p:nvSpPr>
          <p:cNvPr id="110" name="Text Placeholder 3"/>
          <p:cNvSpPr>
            <a:spLocks noGrp="1"/>
          </p:cNvSpPr>
          <p:nvPr>
            <p:ph type="body" sz="quarter" idx="13"/>
          </p:nvPr>
        </p:nvSpPr>
        <p:spPr>
          <a:xfrm>
            <a:off x="550862" y="1750060"/>
            <a:ext cx="3565526" cy="4342766"/>
          </a:xfrm>
          <a:prstGeom prst="rect">
            <a:avLst/>
          </a:prstGeom>
        </p:spPr>
        <p:txBody>
          <a:bodyPr/>
          <a:lstStyle/>
          <a:p>
            <a:pPr marL="0" indent="0">
              <a:buSzTx/>
              <a:buFontTx/>
              <a:buNone/>
              <a:defRPr sz="1600"/>
            </a:pPr>
            <a:endParaRPr/>
          </a:p>
        </p:txBody>
      </p:sp>
      <p:sp>
        <p:nvSpPr>
          <p:cNvPr id="11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grpSp>
        <p:nvGrpSpPr>
          <p:cNvPr id="121" name="Group 16"/>
          <p:cNvGrpSpPr/>
          <p:nvPr/>
        </p:nvGrpSpPr>
        <p:grpSpPr>
          <a:xfrm>
            <a:off x="220889" y="4984670"/>
            <a:ext cx="897878" cy="934083"/>
            <a:chOff x="0" y="0"/>
            <a:chExt cx="897876" cy="934082"/>
          </a:xfrm>
        </p:grpSpPr>
        <p:sp>
          <p:nvSpPr>
            <p:cNvPr id="118" name="Freeform 5"/>
            <p:cNvSpPr/>
            <p:nvPr/>
          </p:nvSpPr>
          <p:spPr>
            <a:xfrm rot="1800000">
              <a:off x="227245" y="130847"/>
              <a:ext cx="621087" cy="364602"/>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20000"/>
                  </a:srgbClr>
                </a:gs>
                <a:gs pos="100000">
                  <a:srgbClr val="5BEFC1">
                    <a:alpha val="2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19" name="Freeform 6"/>
            <p:cNvSpPr/>
            <p:nvPr/>
          </p:nvSpPr>
          <p:spPr>
            <a:xfrm rot="1800000">
              <a:off x="114074" y="197806"/>
              <a:ext cx="305943"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4308"/>
                  </a:lnTo>
                  <a:lnTo>
                    <a:pt x="0" y="0"/>
                  </a:lnTo>
                  <a:lnTo>
                    <a:pt x="21600" y="7338"/>
                  </a:lnTo>
                  <a:lnTo>
                    <a:pt x="21600" y="21600"/>
                  </a:lnTo>
                  <a:close/>
                </a:path>
              </a:pathLst>
            </a:custGeom>
            <a:gradFill flip="none" rotWithShape="1">
              <a:gsLst>
                <a:gs pos="20000">
                  <a:srgbClr val="2C284A">
                    <a:alpha val="20000"/>
                  </a:srgbClr>
                </a:gs>
                <a:gs pos="100000">
                  <a:srgbClr val="5BEFC1">
                    <a:alpha val="20000"/>
                  </a:srgbClr>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20" name="Freeform 8"/>
            <p:cNvSpPr/>
            <p:nvPr/>
          </p:nvSpPr>
          <p:spPr>
            <a:xfrm rot="1800000">
              <a:off x="378412" y="353078"/>
              <a:ext cx="315145"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4308"/>
                  </a:lnTo>
                  <a:lnTo>
                    <a:pt x="0" y="21600"/>
                  </a:lnTo>
                  <a:lnTo>
                    <a:pt x="0" y="7338"/>
                  </a:lnTo>
                  <a:lnTo>
                    <a:pt x="21600" y="0"/>
                  </a:lnTo>
                  <a:close/>
                </a:path>
              </a:pathLst>
            </a:custGeom>
            <a:gradFill flip="none" rotWithShape="1">
              <a:gsLst>
                <a:gs pos="20000">
                  <a:srgbClr val="2C284A">
                    <a:alpha val="20000"/>
                  </a:srgbClr>
                </a:gs>
                <a:gs pos="100000">
                  <a:srgbClr val="5BEFC1">
                    <a:alpha val="2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22" name="Titolo Testo"/>
          <p:cNvSpPr txBox="1">
            <a:spLocks noGrp="1"/>
          </p:cNvSpPr>
          <p:nvPr>
            <p:ph type="title"/>
          </p:nvPr>
        </p:nvSpPr>
        <p:spPr>
          <a:xfrm>
            <a:off x="550862" y="575409"/>
            <a:ext cx="4500564" cy="984886"/>
          </a:xfrm>
          <a:prstGeom prst="rect">
            <a:avLst/>
          </a:prstGeom>
        </p:spPr>
        <p:txBody>
          <a:bodyPr/>
          <a:lstStyle>
            <a:lvl1pPr>
              <a:defRPr sz="3200"/>
            </a:lvl1pPr>
          </a:lstStyle>
          <a:p>
            <a:r>
              <a:t>Titolo Testo</a:t>
            </a:r>
          </a:p>
        </p:txBody>
      </p:sp>
      <p:sp>
        <p:nvSpPr>
          <p:cNvPr id="123" name="Picture Placeholder 2"/>
          <p:cNvSpPr>
            <a:spLocks noGrp="1"/>
          </p:cNvSpPr>
          <p:nvPr>
            <p:ph type="pic" idx="13"/>
          </p:nvPr>
        </p:nvSpPr>
        <p:spPr>
          <a:xfrm>
            <a:off x="5267323" y="575409"/>
            <a:ext cx="6373814" cy="5733316"/>
          </a:xfrm>
          <a:prstGeom prst="rect">
            <a:avLst/>
          </a:prstGeom>
        </p:spPr>
        <p:txBody>
          <a:bodyPr lIns="91439" tIns="45719" rIns="91439" bIns="45719">
            <a:noAutofit/>
          </a:bodyPr>
          <a:lstStyle/>
          <a:p>
            <a:endParaRPr/>
          </a:p>
        </p:txBody>
      </p:sp>
      <p:sp>
        <p:nvSpPr>
          <p:cNvPr id="124" name="Corpo livello uno…"/>
          <p:cNvSpPr txBox="1">
            <a:spLocks noGrp="1"/>
          </p:cNvSpPr>
          <p:nvPr>
            <p:ph type="body" sz="half" idx="1"/>
          </p:nvPr>
        </p:nvSpPr>
        <p:spPr>
          <a:xfrm>
            <a:off x="550862" y="1776195"/>
            <a:ext cx="4500564" cy="4532530"/>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Corpo livello uno</a:t>
            </a:r>
          </a:p>
          <a:p>
            <a:pPr lvl="1"/>
            <a:r>
              <a:t>Corpo livello due</a:t>
            </a:r>
          </a:p>
          <a:p>
            <a:pPr lvl="2"/>
            <a:r>
              <a:t>Corpo livello tre</a:t>
            </a:r>
          </a:p>
          <a:p>
            <a:pPr lvl="3"/>
            <a:r>
              <a:t>Corpo livello quattro</a:t>
            </a:r>
          </a:p>
          <a:p>
            <a:pPr lvl="4"/>
            <a:r>
              <a:t>Corpo livello cinque</a:t>
            </a:r>
          </a:p>
        </p:txBody>
      </p:sp>
      <p:sp>
        <p:nvSpPr>
          <p:cNvPr id="12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B192E"/>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Titolo Testo</a:t>
            </a:r>
          </a:p>
        </p:txBody>
      </p:sp>
      <p:sp>
        <p:nvSpPr>
          <p:cNvPr id="3" name="Corpo livello uno…"/>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11487174" y="6507956"/>
            <a:ext cx="153964" cy="152401"/>
          </a:xfrm>
          <a:prstGeom prst="rect">
            <a:avLst/>
          </a:prstGeom>
          <a:ln w="12700">
            <a:miter lim="400000"/>
          </a:ln>
        </p:spPr>
        <p:txBody>
          <a:bodyPr wrap="none" lIns="0" tIns="0" rIns="0" bIns="0" anchor="ctr">
            <a:spAutoFit/>
          </a:bodyPr>
          <a:lstStyle>
            <a:lvl1pPr algn="r">
              <a:defRPr sz="1000">
                <a:solidFill>
                  <a:srgbClr val="FFFFFF">
                    <a:alpha val="80000"/>
                  </a:srgbClr>
                </a:solidFill>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1pPr>
      <a:lvl2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2pPr>
      <a:lvl3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3pPr>
      <a:lvl4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4pPr>
      <a:lvl5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5pPr>
      <a:lvl6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6pPr>
      <a:lvl7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7pPr>
      <a:lvl8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8pPr>
      <a:lvl9pPr marL="0" marR="0" indent="0" algn="l" defTabSz="914400" rtl="0" latinLnBrk="0">
        <a:lnSpc>
          <a:spcPct val="100000"/>
        </a:lnSpc>
        <a:spcBef>
          <a:spcPts val="0"/>
        </a:spcBef>
        <a:spcAft>
          <a:spcPts val="0"/>
        </a:spcAft>
        <a:buClrTx/>
        <a:buSzTx/>
        <a:buFontTx/>
        <a:buNone/>
        <a:tabLst/>
        <a:defRPr sz="4800" b="0" i="0" u="none" strike="noStrike" cap="none" spc="0" baseline="0">
          <a:solidFill>
            <a:srgbClr val="FFFFFF"/>
          </a:solidFill>
          <a:uFillTx/>
          <a:latin typeface="Avenir Next LT Pro"/>
          <a:ea typeface="Avenir Next LT Pro"/>
          <a:cs typeface="Avenir Next LT Pro"/>
          <a:sym typeface="Avenir Next LT Pro"/>
        </a:defRPr>
      </a:lvl9pPr>
    </p:titleStyle>
    <p:bodyStyle>
      <a:lvl1pPr marL="228600" marR="0" indent="-2286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1pPr>
      <a:lvl2pPr marL="800100" marR="0" indent="-3429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2pPr>
      <a:lvl3pPr marL="1257300" marR="0" indent="-3429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3pPr>
      <a:lvl4pPr marL="1714500" marR="0" indent="-3429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4pPr>
      <a:lvl5pPr marL="2171700" marR="0" indent="-3429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5pPr>
      <a:lvl6pPr marL="2590800" marR="0" indent="-3048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6pPr>
      <a:lvl7pPr marL="3048000" marR="0" indent="-3048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7pPr>
      <a:lvl8pPr marL="3505200" marR="0" indent="-3048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8pPr>
      <a:lvl9pPr marL="3962400" marR="0" indent="-304800" algn="l" defTabSz="914400" rtl="0" latinLnBrk="0">
        <a:lnSpc>
          <a:spcPct val="110000"/>
        </a:lnSpc>
        <a:spcBef>
          <a:spcPts val="1000"/>
        </a:spcBef>
        <a:spcAft>
          <a:spcPts val="0"/>
        </a:spcAft>
        <a:buClrTx/>
        <a:buSzPct val="100000"/>
        <a:buFont typeface="Arial"/>
        <a:buChar char="•"/>
        <a:tabLst/>
        <a:defRPr sz="2400" b="0" i="0" u="none" strike="noStrike" cap="none" spc="0" baseline="0">
          <a:solidFill>
            <a:srgbClr val="FFFFFF">
              <a:alpha val="60000"/>
            </a:srgbClr>
          </a:solidFill>
          <a:uFillTx/>
          <a:latin typeface="Avenir Next LT Pro"/>
          <a:ea typeface="Avenir Next LT Pro"/>
          <a:cs typeface="Avenir Next LT Pro"/>
          <a:sym typeface="Avenir Next LT Pro"/>
        </a:defRPr>
      </a:lvl9pPr>
    </p:bodyStyle>
    <p:otherStyle>
      <a:lvl1pPr marL="0" marR="0" indent="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1pPr>
      <a:lvl2pPr marL="0" marR="0" indent="4572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2pPr>
      <a:lvl3pPr marL="0" marR="0" indent="9144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3pPr>
      <a:lvl4pPr marL="0" marR="0" indent="13716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4pPr>
      <a:lvl5pPr marL="0" marR="0" indent="18288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5pPr>
      <a:lvl6pPr marL="0" marR="0" indent="22860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6pPr>
      <a:lvl7pPr marL="0" marR="0" indent="27432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7pPr>
      <a:lvl8pPr marL="0" marR="0" indent="32004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8pPr>
      <a:lvl9pPr marL="0" marR="0" indent="3657600" algn="r"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Avenir Next LT Pr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Layout" Target="../slideLayouts/slideLayout4.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4"/>
          <a:stretch>
            <a:fillRect/>
          </a:stretch>
        </p:blipFill>
        <p:spPr>
          <a:xfrm>
            <a:off x="548159" y="2935181"/>
            <a:ext cx="11095682" cy="987638"/>
          </a:xfrm>
          <a:prstGeom prst="rect">
            <a:avLst/>
          </a:prstGeom>
        </p:spPr>
      </p:pic>
      <p:pic>
        <p:nvPicPr>
          <p:cNvPr id="3" name="WhatsApp Video 2021-04-16 at 21.04.2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 y="0"/>
            <a:ext cx="12192002" cy="6858001"/>
          </a:xfrm>
          <a:prstGeom prst="rect">
            <a:avLst/>
          </a:prstGeom>
        </p:spPr>
      </p:pic>
      <p:pic>
        <p:nvPicPr>
          <p:cNvPr id="4" name="Immagine 3"/>
          <p:cNvPicPr>
            <a:picLocks noChangeAspect="1"/>
          </p:cNvPicPr>
          <p:nvPr/>
        </p:nvPicPr>
        <p:blipFill>
          <a:blip r:embed="rId6"/>
          <a:stretch>
            <a:fillRect/>
          </a:stretch>
        </p:blipFill>
        <p:spPr>
          <a:xfrm>
            <a:off x="11139054" y="5805053"/>
            <a:ext cx="1052945" cy="1052945"/>
          </a:xfrm>
          <a:prstGeom prst="rect">
            <a:avLst/>
          </a:prstGeom>
        </p:spPr>
      </p:pic>
    </p:spTree>
    <p:extLst>
      <p:ext uri="{BB962C8B-B14F-4D97-AF65-F5344CB8AC3E}">
        <p14:creationId xmlns:p14="http://schemas.microsoft.com/office/powerpoint/2010/main" val="1015380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1" name="Group 10"/>
          <p:cNvGrpSpPr/>
          <p:nvPr/>
        </p:nvGrpSpPr>
        <p:grpSpPr>
          <a:xfrm>
            <a:off x="363888" y="5322559"/>
            <a:ext cx="1030305" cy="1030306"/>
            <a:chOff x="0" y="0"/>
            <a:chExt cx="1030304" cy="1030304"/>
          </a:xfrm>
        </p:grpSpPr>
        <p:sp>
          <p:nvSpPr>
            <p:cNvPr id="297" name="Freeform: Shape 11"/>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98" name="Oval 12"/>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99" name="Oval 13"/>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00" name="Freeform: Shape 14"/>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02" name="Rectangle 16"/>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sp>
        <p:nvSpPr>
          <p:cNvPr id="303" name="Titolo 1"/>
          <p:cNvSpPr txBox="1">
            <a:spLocks noGrp="1"/>
          </p:cNvSpPr>
          <p:nvPr>
            <p:ph type="title"/>
          </p:nvPr>
        </p:nvSpPr>
        <p:spPr>
          <a:xfrm>
            <a:off x="550862" y="4508500"/>
            <a:ext cx="4500564" cy="1562960"/>
          </a:xfrm>
          <a:prstGeom prst="rect">
            <a:avLst/>
          </a:prstGeom>
        </p:spPr>
        <p:txBody>
          <a:bodyPr/>
          <a:lstStyle>
            <a:lvl1pPr>
              <a:defRPr sz="4800"/>
            </a:lvl1pPr>
          </a:lstStyle>
          <a:p>
            <a:r>
              <a:t>Le specie più colpite</a:t>
            </a:r>
          </a:p>
        </p:txBody>
      </p:sp>
      <p:pic>
        <p:nvPicPr>
          <p:cNvPr id="304" name="Immagine 4" descr="Immagine 4"/>
          <p:cNvPicPr>
            <a:picLocks noChangeAspect="1"/>
          </p:cNvPicPr>
          <p:nvPr/>
        </p:nvPicPr>
        <p:blipFill>
          <a:blip r:embed="rId2"/>
          <a:srcRect l="10731" r="2" b="2"/>
          <a:stretch>
            <a:fillRect/>
          </a:stretch>
        </p:blipFill>
        <p:spPr>
          <a:xfrm>
            <a:off x="3" y="0"/>
            <a:ext cx="5051425" cy="3777176"/>
          </a:xfrm>
          <a:prstGeom prst="rect">
            <a:avLst/>
          </a:prstGeom>
          <a:ln w="12700">
            <a:miter lim="400000"/>
          </a:ln>
        </p:spPr>
      </p:pic>
      <p:pic>
        <p:nvPicPr>
          <p:cNvPr id="305" name="Segnaposto immagine 5" descr="Segnaposto immagine 5"/>
          <p:cNvPicPr>
            <a:picLocks noGrp="1" noChangeAspect="1"/>
          </p:cNvPicPr>
          <p:nvPr>
            <p:ph type="pic" idx="13"/>
          </p:nvPr>
        </p:nvPicPr>
        <p:blipFill>
          <a:blip r:embed="rId3"/>
          <a:srcRect b="20453"/>
          <a:stretch>
            <a:fillRect/>
          </a:stretch>
        </p:blipFill>
        <p:spPr>
          <a:xfrm>
            <a:off x="5051423" y="0"/>
            <a:ext cx="7140433" cy="3777176"/>
          </a:xfrm>
          <a:prstGeom prst="rect">
            <a:avLst/>
          </a:prstGeom>
        </p:spPr>
      </p:pic>
      <p:sp>
        <p:nvSpPr>
          <p:cNvPr id="306" name="Segnaposto testo 3"/>
          <p:cNvSpPr txBox="1">
            <a:spLocks noGrp="1"/>
          </p:cNvSpPr>
          <p:nvPr>
            <p:ph type="body" sz="quarter" idx="1"/>
          </p:nvPr>
        </p:nvSpPr>
        <p:spPr>
          <a:xfrm>
            <a:off x="5238400" y="4374335"/>
            <a:ext cx="6373815" cy="1562960"/>
          </a:xfrm>
          <a:prstGeom prst="rect">
            <a:avLst/>
          </a:prstGeom>
        </p:spPr>
        <p:txBody>
          <a:bodyPr>
            <a:noAutofit/>
          </a:bodyPr>
          <a:lstStyle>
            <a:lvl1pPr>
              <a:lnSpc>
                <a:spcPct val="100000"/>
              </a:lnSpc>
            </a:lvl1pPr>
          </a:lstStyle>
          <a:p>
            <a:r>
              <a:rPr lang="it-IT" sz="2000" dirty="0"/>
              <a:t>Orsi polari e tartarughe. Negli ultimi anni la cronaca ambientale riporta sempre con più frequenza l’avvistamento di orsi polari molto magri in cerca di nutrimento in zone precedentemente inesplorate. L’aumento dei livelli dei mari sta inoltre modificando l’habitat naturale delle tartarughe, costrette a spostarsi a latitudini più favorevoli pur di sopravvivere.</a:t>
            </a:r>
          </a:p>
        </p:txBody>
      </p:sp>
      <p:sp>
        <p:nvSpPr>
          <p:cNvPr id="307" name="Oval 18"/>
          <p:cNvSpPr/>
          <p:nvPr/>
        </p:nvSpPr>
        <p:spPr>
          <a:xfrm>
            <a:off x="10704513" y="6219549"/>
            <a:ext cx="360001" cy="360001"/>
          </a:xfrm>
          <a:prstGeom prst="ellipse">
            <a:avLst/>
          </a:pr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pic>
        <p:nvPicPr>
          <p:cNvPr id="2" name="Immagine 1"/>
          <p:cNvPicPr>
            <a:picLocks noChangeAspect="1"/>
          </p:cNvPicPr>
          <p:nvPr/>
        </p:nvPicPr>
        <p:blipFill>
          <a:blip r:embed="rId4"/>
          <a:stretch>
            <a:fillRect/>
          </a:stretch>
        </p:blipFill>
        <p:spPr>
          <a:xfrm>
            <a:off x="11513127" y="6179271"/>
            <a:ext cx="678729" cy="678729"/>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303"/>
                                        </p:tgtEl>
                                        <p:attrNameLst>
                                          <p:attrName>style.visibility</p:attrName>
                                        </p:attrNameLst>
                                      </p:cBhvr>
                                      <p:to>
                                        <p:strVal val="visible"/>
                                      </p:to>
                                    </p:set>
                                    <p:animEffect transition="in" filter="dissolve">
                                      <p:cBhvr>
                                        <p:cTn id="7" dur="500"/>
                                        <p:tgtEl>
                                          <p:spTgt spid="3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2" nodeType="clickEffect">
                                  <p:stCondLst>
                                    <p:cond delay="0"/>
                                  </p:stCondLst>
                                  <p:iterate>
                                    <p:tmAbs val="0"/>
                                  </p:iterate>
                                  <p:childTnLst>
                                    <p:set>
                                      <p:cBhvr>
                                        <p:cTn id="11" fill="hold"/>
                                        <p:tgtEl>
                                          <p:spTgt spid="306"/>
                                        </p:tgtEl>
                                        <p:attrNameLst>
                                          <p:attrName>style.visibility</p:attrName>
                                        </p:attrNameLst>
                                      </p:cBhvr>
                                      <p:to>
                                        <p:strVal val="visible"/>
                                      </p:to>
                                    </p:set>
                                    <p:animEffect transition="in" filter="dissolve">
                                      <p:cBhvr>
                                        <p:cTn id="12"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1" animBg="1" advAuto="0"/>
      <p:bldP spid="306" grpId="2"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egnaposto testo 2"/>
          <p:cNvSpPr txBox="1">
            <a:spLocks noGrp="1"/>
          </p:cNvSpPr>
          <p:nvPr>
            <p:ph type="body" idx="1"/>
          </p:nvPr>
        </p:nvSpPr>
        <p:spPr>
          <a:xfrm>
            <a:off x="304800" y="1086001"/>
            <a:ext cx="11336337" cy="5222725"/>
          </a:xfrm>
          <a:prstGeom prst="rect">
            <a:avLst/>
          </a:prstGeom>
        </p:spPr>
        <p:txBody>
          <a:bodyPr>
            <a:noAutofit/>
          </a:bodyPr>
          <a:lstStyle/>
          <a:p>
            <a:pPr algn="just">
              <a:lnSpc>
                <a:spcPct val="88000"/>
              </a:lnSpc>
              <a:defRPr sz="2000"/>
            </a:pPr>
            <a:r>
              <a:rPr lang="it-IT" b="1" dirty="0"/>
              <a:t>Sul fronte politico, i governi devono implementare misure per evitare una crescita incontrollata delle temperature, ad esempio dovrebbero ridurre le emissioni nocive. Sul fronte personale, anche piccole azioni quotidiane potrebbero rivelarsi fondamentali per l’ambiente:</a:t>
            </a:r>
          </a:p>
          <a:p>
            <a:pPr algn="just">
              <a:lnSpc>
                <a:spcPct val="88000"/>
              </a:lnSpc>
              <a:defRPr sz="2000"/>
            </a:pPr>
            <a:r>
              <a:rPr lang="it-IT" b="1" dirty="0"/>
              <a:t>•ottimizzare i consumi energetici per evitare sprechi, così da ridurre il proprio impatto sulle emissioni di anidride carbonica in atmosfera. </a:t>
            </a:r>
          </a:p>
          <a:p>
            <a:pPr algn="just">
              <a:lnSpc>
                <a:spcPct val="88000"/>
              </a:lnSpc>
              <a:defRPr sz="2000"/>
            </a:pPr>
            <a:r>
              <a:rPr lang="it-IT" b="1" dirty="0"/>
              <a:t>•scegliere fonti rinnovabili per il proprio approvvigionamento energetico;</a:t>
            </a:r>
          </a:p>
          <a:p>
            <a:pPr algn="just">
              <a:lnSpc>
                <a:spcPct val="88000"/>
              </a:lnSpc>
              <a:defRPr sz="2000"/>
            </a:pPr>
            <a:r>
              <a:rPr lang="it-IT" b="1" dirty="0"/>
              <a:t>•optare per la mobilità sostenibile per piccoli grandi e spostamenti, sia approfittando di vetture elettriche a zero emissioni, mezzi agili di spostamento urbano come biciclette e monopattini, oppure scegliendo il trasporto pubblico;</a:t>
            </a:r>
          </a:p>
          <a:p>
            <a:pPr algn="just">
              <a:lnSpc>
                <a:spcPct val="88000"/>
              </a:lnSpc>
              <a:defRPr sz="2000"/>
            </a:pPr>
            <a:r>
              <a:rPr lang="it-IT" b="1" dirty="0"/>
              <a:t>•scegliere servizi e prodotti a chilometro zero per abbattere i costi in CO2 dovuti al trasporto;</a:t>
            </a:r>
          </a:p>
          <a:p>
            <a:pPr algn="just">
              <a:lnSpc>
                <a:spcPct val="88000"/>
              </a:lnSpc>
              <a:defRPr sz="2000"/>
            </a:pPr>
            <a:r>
              <a:rPr lang="it-IT" b="1" dirty="0"/>
              <a:t>•puntare su un’alimentazione consapevole, basata su pietanze locali o di stagione, limitando i costi di produzione dovuti agli allevamenti intensivi.</a:t>
            </a:r>
          </a:p>
        </p:txBody>
      </p:sp>
      <p:sp>
        <p:nvSpPr>
          <p:cNvPr id="3" name="Rettangolo 2"/>
          <p:cNvSpPr/>
          <p:nvPr/>
        </p:nvSpPr>
        <p:spPr>
          <a:xfrm>
            <a:off x="304800" y="362680"/>
            <a:ext cx="11694228" cy="584775"/>
          </a:xfrm>
          <a:prstGeom prst="rect">
            <a:avLst/>
          </a:prstGeom>
          <a:noFill/>
        </p:spPr>
        <p:txBody>
          <a:bodyPr wrap="none" lIns="91440" tIns="45720" rIns="91440" bIns="45720">
            <a:spAutoFit/>
          </a:bodyPr>
          <a:lstStyle/>
          <a:p>
            <a:pPr algn="ctr"/>
            <a:r>
              <a:rPr lang="it-IT" sz="3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COME RALLENTARE LO SCIOGLIMENTO DEI GHIACCIAI? </a:t>
            </a:r>
          </a:p>
        </p:txBody>
      </p:sp>
      <p:pic>
        <p:nvPicPr>
          <p:cNvPr id="2" name="Immagine 1"/>
          <p:cNvPicPr>
            <a:picLocks noChangeAspect="1"/>
          </p:cNvPicPr>
          <p:nvPr/>
        </p:nvPicPr>
        <p:blipFill>
          <a:blip r:embed="rId2"/>
          <a:stretch>
            <a:fillRect/>
          </a:stretch>
        </p:blipFill>
        <p:spPr>
          <a:xfrm>
            <a:off x="11375065" y="6038804"/>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310"/>
                                        </p:tgtEl>
                                        <p:attrNameLst>
                                          <p:attrName>style.visibility</p:attrName>
                                        </p:attrNameLst>
                                      </p:cBhvr>
                                      <p:to>
                                        <p:strVal val="visible"/>
                                      </p:to>
                                    </p:set>
                                    <p:animEffect transition="in" filter="dissolve">
                                      <p:cBhvr>
                                        <p:cTn id="7" dur="5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 grpId="2"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Group 10"/>
          <p:cNvGrpSpPr/>
          <p:nvPr/>
        </p:nvGrpSpPr>
        <p:grpSpPr>
          <a:xfrm>
            <a:off x="363888" y="5322559"/>
            <a:ext cx="1030305" cy="1030306"/>
            <a:chOff x="0" y="0"/>
            <a:chExt cx="1030304" cy="1030304"/>
          </a:xfrm>
        </p:grpSpPr>
        <p:sp>
          <p:nvSpPr>
            <p:cNvPr id="312" name="Freeform: Shape 11"/>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13" name="Oval 12"/>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14" name="Oval 13"/>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15" name="Freeform: Shape 14"/>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17" name="Rectangle 16"/>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sp>
        <p:nvSpPr>
          <p:cNvPr id="319" name="Segnaposto testo 3"/>
          <p:cNvSpPr txBox="1">
            <a:spLocks noGrp="1"/>
          </p:cNvSpPr>
          <p:nvPr>
            <p:ph type="body" sz="quarter" idx="1"/>
          </p:nvPr>
        </p:nvSpPr>
        <p:spPr>
          <a:xfrm>
            <a:off x="357658" y="2097644"/>
            <a:ext cx="4157662" cy="4450619"/>
          </a:xfrm>
          <a:prstGeom prst="rect">
            <a:avLst/>
          </a:prstGeom>
        </p:spPr>
        <p:txBody>
          <a:bodyPr>
            <a:noAutofit/>
          </a:bodyPr>
          <a:lstStyle/>
          <a:p>
            <a:r>
              <a:rPr lang="it-IT" sz="2000" b="1" dirty="0"/>
              <a:t>L’Institute for Public Policy Research (IPPR) ha analizzato oltre 600 articoli pubblicati dalla stampa britannica, come anche più di 90 tra pubblicità televisive, radiofoniche e giornalistiche, notiziari, video clip e pagine web, ricavandone un quadro generale su come i diversi canali – dai mass media, al governo, ai gruppi ambientalisti – comunicano il cambiamento climatico alla società.</a:t>
            </a:r>
          </a:p>
        </p:txBody>
      </p:sp>
      <p:pic>
        <p:nvPicPr>
          <p:cNvPr id="320" name="Segnaposto immagine 5" descr="Segnaposto immagine 5"/>
          <p:cNvPicPr>
            <a:picLocks noGrp="1" noChangeAspect="1"/>
          </p:cNvPicPr>
          <p:nvPr>
            <p:ph type="pic" idx="13"/>
          </p:nvPr>
        </p:nvPicPr>
        <p:blipFill>
          <a:blip r:embed="rId2"/>
          <a:srcRect l="2273" r="3229" b="2"/>
          <a:stretch>
            <a:fillRect/>
          </a:stretch>
        </p:blipFill>
        <p:spPr>
          <a:xfrm>
            <a:off x="5588000" y="862805"/>
            <a:ext cx="5132388" cy="51323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p:spPr>
      </p:pic>
      <p:grpSp>
        <p:nvGrpSpPr>
          <p:cNvPr id="324" name="Group 18"/>
          <p:cNvGrpSpPr/>
          <p:nvPr/>
        </p:nvGrpSpPr>
        <p:grpSpPr>
          <a:xfrm>
            <a:off x="10720388" y="3855911"/>
            <a:ext cx="897878" cy="934083"/>
            <a:chOff x="0" y="0"/>
            <a:chExt cx="897876" cy="934082"/>
          </a:xfrm>
        </p:grpSpPr>
        <p:sp>
          <p:nvSpPr>
            <p:cNvPr id="321" name="Freeform 5"/>
            <p:cNvSpPr/>
            <p:nvPr/>
          </p:nvSpPr>
          <p:spPr>
            <a:xfrm rot="1800000">
              <a:off x="227245" y="130847"/>
              <a:ext cx="621087" cy="364602"/>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20000"/>
                  </a:srgbClr>
                </a:gs>
                <a:gs pos="100000">
                  <a:srgbClr val="5BEFC1">
                    <a:alpha val="2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22" name="Freeform 6"/>
            <p:cNvSpPr/>
            <p:nvPr/>
          </p:nvSpPr>
          <p:spPr>
            <a:xfrm rot="1800000">
              <a:off x="114074" y="197806"/>
              <a:ext cx="305943"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4308"/>
                  </a:lnTo>
                  <a:lnTo>
                    <a:pt x="0" y="0"/>
                  </a:lnTo>
                  <a:lnTo>
                    <a:pt x="21600" y="7338"/>
                  </a:lnTo>
                  <a:lnTo>
                    <a:pt x="21600" y="21600"/>
                  </a:lnTo>
                  <a:close/>
                </a:path>
              </a:pathLst>
            </a:custGeom>
            <a:gradFill flip="none" rotWithShape="1">
              <a:gsLst>
                <a:gs pos="20000">
                  <a:srgbClr val="2C284A">
                    <a:alpha val="20000"/>
                  </a:srgbClr>
                </a:gs>
                <a:gs pos="100000">
                  <a:srgbClr val="5BEFC1">
                    <a:alpha val="20000"/>
                  </a:srgbClr>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23" name="Freeform 8"/>
            <p:cNvSpPr/>
            <p:nvPr/>
          </p:nvSpPr>
          <p:spPr>
            <a:xfrm rot="1800000">
              <a:off x="378412" y="353078"/>
              <a:ext cx="315145"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4308"/>
                  </a:lnTo>
                  <a:lnTo>
                    <a:pt x="0" y="21600"/>
                  </a:lnTo>
                  <a:lnTo>
                    <a:pt x="0" y="7338"/>
                  </a:lnTo>
                  <a:lnTo>
                    <a:pt x="21600" y="0"/>
                  </a:lnTo>
                  <a:close/>
                </a:path>
              </a:pathLst>
            </a:custGeom>
            <a:gradFill flip="none" rotWithShape="1">
              <a:gsLst>
                <a:gs pos="20000">
                  <a:srgbClr val="2C284A">
                    <a:alpha val="20000"/>
                  </a:srgbClr>
                </a:gs>
                <a:gs pos="100000">
                  <a:srgbClr val="5BEFC1">
                    <a:alpha val="2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2" name="Rettangolo 1"/>
          <p:cNvSpPr/>
          <p:nvPr/>
        </p:nvSpPr>
        <p:spPr>
          <a:xfrm>
            <a:off x="0" y="205084"/>
            <a:ext cx="5742603" cy="1754326"/>
          </a:xfrm>
          <a:prstGeom prst="rect">
            <a:avLst/>
          </a:prstGeom>
          <a:noFill/>
        </p:spPr>
        <p:txBody>
          <a:bodyPr wrap="square" lIns="91440" tIns="45720" rIns="91440" bIns="45720">
            <a:spAutoFit/>
          </a:bodyPr>
          <a:lstStyle/>
          <a:p>
            <a:pPr algn="ctr"/>
            <a:r>
              <a:rPr lang="it-IT"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IL CAMBIAMENTO CLIMATICO NEI MASS MEDIA E SUI SOCIAL </a:t>
            </a:r>
          </a:p>
        </p:txBody>
      </p:sp>
      <p:pic>
        <p:nvPicPr>
          <p:cNvPr id="3" name="Immagine 2"/>
          <p:cNvPicPr>
            <a:picLocks noChangeAspect="1"/>
          </p:cNvPicPr>
          <p:nvPr/>
        </p:nvPicPr>
        <p:blipFill>
          <a:blip r:embed="rId3"/>
          <a:stretch>
            <a:fillRect/>
          </a:stretch>
        </p:blipFill>
        <p:spPr>
          <a:xfrm>
            <a:off x="11384899" y="604106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319"/>
                                        </p:tgtEl>
                                        <p:attrNameLst>
                                          <p:attrName>style.visibility</p:attrName>
                                        </p:attrNameLst>
                                      </p:cBhvr>
                                      <p:to>
                                        <p:strVal val="visible"/>
                                      </p:to>
                                    </p:set>
                                    <p:animEffect transition="in" filter="dissolve">
                                      <p:cBhvr>
                                        <p:cTn id="7" dur="500"/>
                                        <p:tgtEl>
                                          <p:spTgt spid="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 grpId="2"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1" name="Group 28"/>
          <p:cNvGrpSpPr/>
          <p:nvPr/>
        </p:nvGrpSpPr>
        <p:grpSpPr>
          <a:xfrm>
            <a:off x="363888" y="5322559"/>
            <a:ext cx="1030305" cy="1030306"/>
            <a:chOff x="0" y="0"/>
            <a:chExt cx="1030304" cy="1030304"/>
          </a:xfrm>
        </p:grpSpPr>
        <p:sp>
          <p:nvSpPr>
            <p:cNvPr id="327" name="Freeform: Shape 29"/>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28" name="Oval 30"/>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29" name="Oval 31"/>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30" name="Freeform: Shape 32"/>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337" name="Group 36"/>
          <p:cNvGrpSpPr/>
          <p:nvPr/>
        </p:nvGrpSpPr>
        <p:grpSpPr>
          <a:xfrm>
            <a:off x="826896" y="1851938"/>
            <a:ext cx="897878" cy="934083"/>
            <a:chOff x="0" y="0"/>
            <a:chExt cx="897876" cy="934082"/>
          </a:xfrm>
        </p:grpSpPr>
        <p:sp>
          <p:nvSpPr>
            <p:cNvPr id="334" name="Freeform 5"/>
            <p:cNvSpPr/>
            <p:nvPr/>
          </p:nvSpPr>
          <p:spPr>
            <a:xfrm rot="1800000">
              <a:off x="227245" y="130847"/>
              <a:ext cx="621087" cy="364602"/>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20000"/>
                  </a:srgbClr>
                </a:gs>
                <a:gs pos="100000">
                  <a:srgbClr val="5BEFC1">
                    <a:alpha val="2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35" name="Freeform 6"/>
            <p:cNvSpPr/>
            <p:nvPr/>
          </p:nvSpPr>
          <p:spPr>
            <a:xfrm rot="1800000">
              <a:off x="114074" y="197806"/>
              <a:ext cx="305943"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4308"/>
                  </a:lnTo>
                  <a:lnTo>
                    <a:pt x="0" y="0"/>
                  </a:lnTo>
                  <a:lnTo>
                    <a:pt x="21600" y="7338"/>
                  </a:lnTo>
                  <a:lnTo>
                    <a:pt x="21600" y="21600"/>
                  </a:lnTo>
                  <a:close/>
                </a:path>
              </a:pathLst>
            </a:custGeom>
            <a:gradFill flip="none" rotWithShape="1">
              <a:gsLst>
                <a:gs pos="20000">
                  <a:srgbClr val="2C284A">
                    <a:alpha val="20000"/>
                  </a:srgbClr>
                </a:gs>
                <a:gs pos="100000">
                  <a:srgbClr val="5BEFC1">
                    <a:alpha val="20000"/>
                  </a:srgbClr>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36" name="Freeform 8"/>
            <p:cNvSpPr/>
            <p:nvPr/>
          </p:nvSpPr>
          <p:spPr>
            <a:xfrm rot="1800000">
              <a:off x="378412" y="353078"/>
              <a:ext cx="315145" cy="538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4308"/>
                  </a:lnTo>
                  <a:lnTo>
                    <a:pt x="0" y="21600"/>
                  </a:lnTo>
                  <a:lnTo>
                    <a:pt x="0" y="7338"/>
                  </a:lnTo>
                  <a:lnTo>
                    <a:pt x="21600" y="0"/>
                  </a:lnTo>
                  <a:close/>
                </a:path>
              </a:pathLst>
            </a:custGeom>
            <a:gradFill flip="none" rotWithShape="1">
              <a:gsLst>
                <a:gs pos="20000">
                  <a:srgbClr val="2C284A">
                    <a:alpha val="20000"/>
                  </a:srgbClr>
                </a:gs>
                <a:gs pos="100000">
                  <a:srgbClr val="5BEFC1">
                    <a:alpha val="2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38" name="CasellaDiTesto 23"/>
          <p:cNvSpPr txBox="1"/>
          <p:nvPr/>
        </p:nvSpPr>
        <p:spPr>
          <a:xfrm>
            <a:off x="7001730" y="1832164"/>
            <a:ext cx="5065579" cy="51464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fontScale="85000" lnSpcReduction="20000"/>
          </a:bodyPr>
          <a:lstStyle/>
          <a:p>
            <a:pPr>
              <a:spcBef>
                <a:spcPts val="800"/>
              </a:spcBef>
              <a:defRPr i="1">
                <a:solidFill>
                  <a:srgbClr val="FFFFFF">
                    <a:alpha val="60000"/>
                  </a:srgbClr>
                </a:solidFill>
              </a:defRPr>
            </a:pPr>
            <a:r>
              <a:rPr dirty="0"/>
              <a:t> </a:t>
            </a:r>
            <a:r>
              <a:rPr lang="it-IT" sz="2600" b="1" i="0" dirty="0">
                <a:effectLst>
                  <a:outerShdw blurRad="38100" dist="38100" dir="2700000" algn="tl">
                    <a:srgbClr val="000000">
                      <a:alpha val="43137"/>
                    </a:srgbClr>
                  </a:outerShdw>
                </a:effectLst>
              </a:rPr>
              <a:t>Il cinema è uno straordinario strumento per raggiungere un vasto pubblico e far veicolare messaggi su importanti temi della quotidianità. Con un crescendo senza precedenti, giorno dopo giorno, aumenta il numero dei registi e degli attori che cercano di utilizzare la propria popolarità per sensibilizzare il pubblico su argomenti legati all’etica e alla tutela dell’ambiente. Basti pensare all’impegno di Alessandro Gassman o, oltreoceano, di Leonardo </a:t>
            </a:r>
            <a:r>
              <a:rPr lang="it-IT" sz="2600" b="1" i="0" dirty="0" err="1">
                <a:effectLst>
                  <a:outerShdw blurRad="38100" dist="38100" dir="2700000" algn="tl">
                    <a:srgbClr val="000000">
                      <a:alpha val="43137"/>
                    </a:srgbClr>
                  </a:outerShdw>
                </a:effectLst>
              </a:rPr>
              <a:t>DiCaprio</a:t>
            </a:r>
            <a:r>
              <a:rPr lang="it-IT" sz="2600" b="1" i="0" dirty="0">
                <a:effectLst>
                  <a:outerShdw blurRad="38100" dist="38100" dir="2700000" algn="tl">
                    <a:srgbClr val="000000">
                      <a:alpha val="43137"/>
                    </a:srgbClr>
                  </a:outerShdw>
                </a:effectLst>
              </a:rPr>
              <a:t> sui temi ambientali. Per questo non stupisce che ai cinema cresca l’offerta delle pellicole che portano all’attenzione del grande pubblico le questioni climatiche. </a:t>
            </a:r>
          </a:p>
        </p:txBody>
      </p:sp>
      <p:grpSp>
        <p:nvGrpSpPr>
          <p:cNvPr id="349" name="Gruppo 3"/>
          <p:cNvGrpSpPr/>
          <p:nvPr/>
        </p:nvGrpSpPr>
        <p:grpSpPr>
          <a:xfrm>
            <a:off x="235527" y="2009314"/>
            <a:ext cx="6278297" cy="4148528"/>
            <a:chOff x="0" y="0"/>
            <a:chExt cx="6149935" cy="3856575"/>
          </a:xfrm>
        </p:grpSpPr>
        <p:pic>
          <p:nvPicPr>
            <p:cNvPr id="339" name="Immagine 4" descr="Immagine 4"/>
            <p:cNvPicPr>
              <a:picLocks noChangeAspect="1"/>
            </p:cNvPicPr>
            <p:nvPr/>
          </p:nvPicPr>
          <p:blipFill>
            <a:blip r:embed="rId2"/>
            <a:stretch>
              <a:fillRect/>
            </a:stretch>
          </p:blipFill>
          <p:spPr>
            <a:xfrm>
              <a:off x="3731561" y="988"/>
              <a:ext cx="1220034" cy="1914766"/>
            </a:xfrm>
            <a:prstGeom prst="rect">
              <a:avLst/>
            </a:prstGeom>
            <a:ln w="12700" cap="flat">
              <a:noFill/>
              <a:miter lim="400000"/>
            </a:ln>
            <a:effectLst/>
          </p:spPr>
        </p:pic>
        <p:pic>
          <p:nvPicPr>
            <p:cNvPr id="340" name="Immagine 6" descr="Immagine 6"/>
            <p:cNvPicPr>
              <a:picLocks noChangeAspect="1"/>
            </p:cNvPicPr>
            <p:nvPr/>
          </p:nvPicPr>
          <p:blipFill>
            <a:blip r:embed="rId3"/>
            <a:stretch>
              <a:fillRect/>
            </a:stretch>
          </p:blipFill>
          <p:spPr>
            <a:xfrm>
              <a:off x="4952500" y="1915753"/>
              <a:ext cx="1197436" cy="1916213"/>
            </a:xfrm>
            <a:prstGeom prst="rect">
              <a:avLst/>
            </a:prstGeom>
            <a:ln w="12700" cap="flat">
              <a:noFill/>
              <a:miter lim="400000"/>
            </a:ln>
            <a:effectLst/>
          </p:spPr>
        </p:pic>
        <p:pic>
          <p:nvPicPr>
            <p:cNvPr id="341" name="Immagine 8" descr="Immagine 8"/>
            <p:cNvPicPr>
              <a:picLocks noChangeAspect="1"/>
            </p:cNvPicPr>
            <p:nvPr/>
          </p:nvPicPr>
          <p:blipFill>
            <a:blip r:embed="rId4"/>
            <a:stretch>
              <a:fillRect/>
            </a:stretch>
          </p:blipFill>
          <p:spPr>
            <a:xfrm>
              <a:off x="2449489" y="1928781"/>
              <a:ext cx="1242901" cy="1927795"/>
            </a:xfrm>
            <a:prstGeom prst="rect">
              <a:avLst/>
            </a:prstGeom>
            <a:ln w="12700" cap="flat">
              <a:noFill/>
              <a:miter lim="400000"/>
            </a:ln>
            <a:effectLst/>
          </p:spPr>
        </p:pic>
        <p:pic>
          <p:nvPicPr>
            <p:cNvPr id="342" name="Immagine 10" descr="Immagine 10"/>
            <p:cNvPicPr>
              <a:picLocks noChangeAspect="1"/>
            </p:cNvPicPr>
            <p:nvPr/>
          </p:nvPicPr>
          <p:blipFill>
            <a:blip r:embed="rId5"/>
            <a:stretch>
              <a:fillRect/>
            </a:stretch>
          </p:blipFill>
          <p:spPr>
            <a:xfrm>
              <a:off x="4952500" y="989"/>
              <a:ext cx="1197436" cy="1914765"/>
            </a:xfrm>
            <a:prstGeom prst="rect">
              <a:avLst/>
            </a:prstGeom>
            <a:ln w="12700" cap="flat">
              <a:noFill/>
              <a:miter lim="400000"/>
            </a:ln>
            <a:effectLst/>
          </p:spPr>
        </p:pic>
        <p:pic>
          <p:nvPicPr>
            <p:cNvPr id="343" name="Immagine 12" descr="Immagine 12"/>
            <p:cNvPicPr>
              <a:picLocks noChangeAspect="1"/>
            </p:cNvPicPr>
            <p:nvPr/>
          </p:nvPicPr>
          <p:blipFill>
            <a:blip r:embed="rId6"/>
            <a:stretch>
              <a:fillRect/>
            </a:stretch>
          </p:blipFill>
          <p:spPr>
            <a:xfrm>
              <a:off x="1203545" y="988"/>
              <a:ext cx="1228736" cy="1927795"/>
            </a:xfrm>
            <a:prstGeom prst="rect">
              <a:avLst/>
            </a:prstGeom>
            <a:ln w="12700" cap="flat">
              <a:noFill/>
              <a:miter lim="400000"/>
            </a:ln>
            <a:effectLst/>
          </p:spPr>
        </p:pic>
        <p:pic>
          <p:nvPicPr>
            <p:cNvPr id="344" name="Immagine 14" descr="Immagine 14"/>
            <p:cNvPicPr>
              <a:picLocks noChangeAspect="1"/>
            </p:cNvPicPr>
            <p:nvPr/>
          </p:nvPicPr>
          <p:blipFill>
            <a:blip r:embed="rId7"/>
            <a:srcRect l="2187" t="2751" r="2339" b="1715"/>
            <a:stretch>
              <a:fillRect/>
            </a:stretch>
          </p:blipFill>
          <p:spPr>
            <a:xfrm>
              <a:off x="2433594" y="988"/>
              <a:ext cx="1308122" cy="1914766"/>
            </a:xfrm>
            <a:prstGeom prst="rect">
              <a:avLst/>
            </a:prstGeom>
            <a:ln w="12700" cap="flat">
              <a:noFill/>
              <a:miter lim="400000"/>
            </a:ln>
            <a:effectLst/>
          </p:spPr>
        </p:pic>
        <p:pic>
          <p:nvPicPr>
            <p:cNvPr id="345" name="Immagine 16" descr="Immagine 16"/>
            <p:cNvPicPr>
              <a:picLocks noChangeAspect="1"/>
            </p:cNvPicPr>
            <p:nvPr/>
          </p:nvPicPr>
          <p:blipFill>
            <a:blip r:embed="rId8"/>
            <a:stretch>
              <a:fillRect/>
            </a:stretch>
          </p:blipFill>
          <p:spPr>
            <a:xfrm>
              <a:off x="3676498" y="1915755"/>
              <a:ext cx="1275097" cy="1927793"/>
            </a:xfrm>
            <a:prstGeom prst="rect">
              <a:avLst/>
            </a:prstGeom>
            <a:ln w="12700" cap="flat">
              <a:noFill/>
              <a:miter lim="400000"/>
            </a:ln>
            <a:effectLst/>
          </p:spPr>
        </p:pic>
        <p:pic>
          <p:nvPicPr>
            <p:cNvPr id="346" name="Immagine 18" descr="Immagine 18"/>
            <p:cNvPicPr>
              <a:picLocks noChangeAspect="1"/>
            </p:cNvPicPr>
            <p:nvPr/>
          </p:nvPicPr>
          <p:blipFill>
            <a:blip r:embed="rId9"/>
            <a:stretch>
              <a:fillRect/>
            </a:stretch>
          </p:blipFill>
          <p:spPr>
            <a:xfrm>
              <a:off x="1197985" y="1928781"/>
              <a:ext cx="1244162" cy="1914767"/>
            </a:xfrm>
            <a:prstGeom prst="rect">
              <a:avLst/>
            </a:prstGeom>
            <a:ln w="12700" cap="flat">
              <a:noFill/>
              <a:miter lim="400000"/>
            </a:ln>
            <a:effectLst/>
          </p:spPr>
        </p:pic>
        <p:pic>
          <p:nvPicPr>
            <p:cNvPr id="347" name="Immagine 20" descr="Immagine 20"/>
            <p:cNvPicPr>
              <a:picLocks noChangeAspect="1"/>
            </p:cNvPicPr>
            <p:nvPr/>
          </p:nvPicPr>
          <p:blipFill>
            <a:blip r:embed="rId10"/>
            <a:stretch>
              <a:fillRect/>
            </a:stretch>
          </p:blipFill>
          <p:spPr>
            <a:xfrm>
              <a:off x="905" y="0"/>
              <a:ext cx="1206261" cy="1928782"/>
            </a:xfrm>
            <a:prstGeom prst="rect">
              <a:avLst/>
            </a:prstGeom>
            <a:ln w="12700" cap="flat">
              <a:noFill/>
              <a:miter lim="400000"/>
            </a:ln>
            <a:effectLst/>
          </p:spPr>
        </p:pic>
        <p:pic>
          <p:nvPicPr>
            <p:cNvPr id="348" name="Immagine 22" descr="Immagine 22"/>
            <p:cNvPicPr>
              <a:picLocks noChangeAspect="1"/>
            </p:cNvPicPr>
            <p:nvPr/>
          </p:nvPicPr>
          <p:blipFill>
            <a:blip r:embed="rId11"/>
            <a:stretch>
              <a:fillRect/>
            </a:stretch>
          </p:blipFill>
          <p:spPr>
            <a:xfrm>
              <a:off x="-1" y="1928781"/>
              <a:ext cx="1199244" cy="1916023"/>
            </a:xfrm>
            <a:prstGeom prst="rect">
              <a:avLst/>
            </a:prstGeom>
            <a:ln w="12700" cap="flat">
              <a:noFill/>
              <a:miter lim="400000"/>
            </a:ln>
            <a:effectLst/>
          </p:spPr>
        </p:pic>
      </p:grpSp>
      <p:sp>
        <p:nvSpPr>
          <p:cNvPr id="3" name="Rettangolo 2"/>
          <p:cNvSpPr/>
          <p:nvPr/>
        </p:nvSpPr>
        <p:spPr>
          <a:xfrm>
            <a:off x="0" y="192613"/>
            <a:ext cx="10536835" cy="1754326"/>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IL CINEMA E IL GLOBAL WARMING </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2" name="Immagine 1"/>
          <p:cNvPicPr>
            <a:picLocks noChangeAspect="1"/>
          </p:cNvPicPr>
          <p:nvPr/>
        </p:nvPicPr>
        <p:blipFill>
          <a:blip r:embed="rId12"/>
          <a:stretch>
            <a:fillRect/>
          </a:stretch>
        </p:blipFill>
        <p:spPr>
          <a:xfrm>
            <a:off x="11554933" y="6220933"/>
            <a:ext cx="637067" cy="637067"/>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338"/>
                                        </p:tgtEl>
                                        <p:attrNameLst>
                                          <p:attrName>style.visibility</p:attrName>
                                        </p:attrNameLst>
                                      </p:cBhvr>
                                      <p:to>
                                        <p:strVal val="visible"/>
                                      </p:to>
                                    </p:set>
                                    <p:animEffect transition="in" filter="dissolve">
                                      <p:cBhvr>
                                        <p:cTn id="7"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5" name="Group 27"/>
          <p:cNvGrpSpPr/>
          <p:nvPr/>
        </p:nvGrpSpPr>
        <p:grpSpPr>
          <a:xfrm>
            <a:off x="363888" y="5322559"/>
            <a:ext cx="1030305" cy="1030306"/>
            <a:chOff x="0" y="0"/>
            <a:chExt cx="1030304" cy="1030304"/>
          </a:xfrm>
        </p:grpSpPr>
        <p:sp>
          <p:nvSpPr>
            <p:cNvPr id="351" name="Freeform: Shape 28"/>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52" name="Oval 29"/>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53" name="Oval 30"/>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54" name="Freeform: Shape 31"/>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56" name="Rectangle 33"/>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sp>
        <p:nvSpPr>
          <p:cNvPr id="358" name="Freeform: Shape 35"/>
          <p:cNvSpPr/>
          <p:nvPr/>
        </p:nvSpPr>
        <p:spPr>
          <a:xfrm>
            <a:off x="10795000" y="-1"/>
            <a:ext cx="360000" cy="274640"/>
          </a:xfrm>
          <a:custGeom>
            <a:avLst/>
            <a:gdLst/>
            <a:ahLst/>
            <a:cxnLst>
              <a:cxn ang="0">
                <a:pos x="wd2" y="hd2"/>
              </a:cxn>
              <a:cxn ang="5400000">
                <a:pos x="wd2" y="hd2"/>
              </a:cxn>
              <a:cxn ang="10800000">
                <a:pos x="wd2" y="hd2"/>
              </a:cxn>
              <a:cxn ang="16200000">
                <a:pos x="wd2" y="hd2"/>
              </a:cxn>
            </a:cxnLst>
            <a:rect l="0" t="0" r="r" b="b"/>
            <a:pathLst>
              <a:path w="21600" h="21600" extrusionOk="0">
                <a:moveTo>
                  <a:pt x="1843" y="0"/>
                </a:moveTo>
                <a:lnTo>
                  <a:pt x="19757" y="0"/>
                </a:lnTo>
                <a:lnTo>
                  <a:pt x="20751" y="1933"/>
                </a:lnTo>
                <a:cubicBezTo>
                  <a:pt x="21298" y="3626"/>
                  <a:pt x="21600" y="5489"/>
                  <a:pt x="21600" y="7443"/>
                </a:cubicBezTo>
                <a:cubicBezTo>
                  <a:pt x="21600" y="15262"/>
                  <a:pt x="16765" y="21600"/>
                  <a:pt x="10800" y="21600"/>
                </a:cubicBezTo>
                <a:cubicBezTo>
                  <a:pt x="4835" y="21600"/>
                  <a:pt x="0" y="15262"/>
                  <a:pt x="0" y="7443"/>
                </a:cubicBezTo>
                <a:cubicBezTo>
                  <a:pt x="0" y="5489"/>
                  <a:pt x="302" y="3626"/>
                  <a:pt x="849" y="1933"/>
                </a:cubicBezTo>
                <a:close/>
              </a:path>
            </a:pathLst>
          </a:cu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sp>
        <p:nvSpPr>
          <p:cNvPr id="359" name="Segnaposto testo 3"/>
          <p:cNvSpPr txBox="1">
            <a:spLocks noGrp="1"/>
          </p:cNvSpPr>
          <p:nvPr>
            <p:ph type="body" sz="quarter" idx="1"/>
          </p:nvPr>
        </p:nvSpPr>
        <p:spPr>
          <a:xfrm>
            <a:off x="5267325" y="549274"/>
            <a:ext cx="6373814" cy="2112234"/>
          </a:xfrm>
          <a:prstGeom prst="rect">
            <a:avLst/>
          </a:prstGeom>
        </p:spPr>
        <p:txBody>
          <a:bodyPr>
            <a:normAutofit lnSpcReduction="10000"/>
          </a:bodyPr>
          <a:lstStyle/>
          <a:p>
            <a:pPr>
              <a:lnSpc>
                <a:spcPct val="99000"/>
              </a:lnSpc>
            </a:pPr>
            <a:r>
              <a:rPr lang="it-IT" dirty="0"/>
              <a:t>#</a:t>
            </a:r>
            <a:r>
              <a:rPr lang="it-IT" sz="2000" b="1" dirty="0"/>
              <a:t>Ourstolose è una campagna contro I cambiamenti climatici lanciata da Youtube nel 2015 in occasione della Conferenza Onu che si svolse a Parigi. Attraverso questo slogan, un video promozionale e una </a:t>
            </a:r>
            <a:r>
              <a:rPr lang="it-IT" sz="2000" b="1" dirty="0">
                <a:solidFill>
                  <a:srgbClr val="A3A3AB"/>
                </a:solidFill>
              </a:rPr>
              <a:t>petizione</a:t>
            </a:r>
            <a:r>
              <a:rPr lang="it-IT" sz="2000" b="1" dirty="0"/>
              <a:t> si chiedeva ai leader mondiali di impegnarsi concretamente per ridurre le emissioni globali e </a:t>
            </a:r>
            <a:r>
              <a:rPr lang="it-IT" sz="2000" dirty="0"/>
              <a:t>per fronteggiare l’aumento delle temperature.</a:t>
            </a:r>
          </a:p>
        </p:txBody>
      </p:sp>
      <p:pic>
        <p:nvPicPr>
          <p:cNvPr id="360" name="Segnaposto immagine 5" descr="Segnaposto immagine 5"/>
          <p:cNvPicPr>
            <a:picLocks noGrp="1" noChangeAspect="1"/>
          </p:cNvPicPr>
          <p:nvPr>
            <p:ph type="pic" idx="13"/>
          </p:nvPr>
        </p:nvPicPr>
        <p:blipFill>
          <a:blip r:embed="rId2"/>
          <a:srcRect t="17219" b="17219"/>
          <a:stretch>
            <a:fillRect/>
          </a:stretch>
        </p:blipFill>
        <p:spPr>
          <a:xfrm>
            <a:off x="19" y="2661509"/>
            <a:ext cx="12191981" cy="4196492"/>
          </a:xfrm>
          <a:prstGeom prst="rect">
            <a:avLst/>
          </a:prstGeom>
        </p:spPr>
      </p:pic>
      <p:sp>
        <p:nvSpPr>
          <p:cNvPr id="364" name="Rectangle 41"/>
          <p:cNvSpPr/>
          <p:nvPr/>
        </p:nvSpPr>
        <p:spPr>
          <a:xfrm>
            <a:off x="0" y="5773728"/>
            <a:ext cx="12192000" cy="1084272"/>
          </a:xfrm>
          <a:prstGeom prst="rect">
            <a:avLst/>
          </a:prstGeom>
          <a:gradFill>
            <a:gsLst>
              <a:gs pos="40000">
                <a:srgbClr val="1B192E">
                  <a:alpha val="0"/>
                </a:srgbClr>
              </a:gs>
              <a:gs pos="100000">
                <a:srgbClr val="1B192E">
                  <a:alpha val="60000"/>
                </a:srgbClr>
              </a:gs>
            </a:gsLst>
            <a:lin ang="5400000"/>
          </a:gradFill>
          <a:ln w="12700">
            <a:miter lim="400000"/>
          </a:ln>
        </p:spPr>
        <p:txBody>
          <a:bodyPr lIns="45719" rIns="45719" anchor="ctr"/>
          <a:lstStyle/>
          <a:p>
            <a:pPr algn="ctr">
              <a:defRPr>
                <a:solidFill>
                  <a:srgbClr val="FFFFFF"/>
                </a:solidFill>
              </a:defRPr>
            </a:pPr>
            <a:endParaRPr/>
          </a:p>
        </p:txBody>
      </p:sp>
      <p:sp>
        <p:nvSpPr>
          <p:cNvPr id="2" name="Rettangolo 1"/>
          <p:cNvSpPr/>
          <p:nvPr/>
        </p:nvSpPr>
        <p:spPr>
          <a:xfrm>
            <a:off x="0" y="549274"/>
            <a:ext cx="5029200" cy="1384995"/>
          </a:xfrm>
          <a:prstGeom prst="rect">
            <a:avLst/>
          </a:prstGeom>
          <a:noFill/>
        </p:spPr>
        <p:txBody>
          <a:bodyPr wrap="square" lIns="91440" tIns="45720" rIns="91440" bIns="45720">
            <a:spAutoFit/>
          </a:bodyPr>
          <a:lstStyle/>
          <a:p>
            <a:pPr algn="ctr"/>
            <a:r>
              <a:rPr lang="it-IT" sz="28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GLI HASTAG COME NUOVA ARMA CONTRO IL CAMBIAMENTO CLIMATICO </a:t>
            </a:r>
          </a:p>
        </p:txBody>
      </p:sp>
      <p:pic>
        <p:nvPicPr>
          <p:cNvPr id="3" name="Immagine 2"/>
          <p:cNvPicPr>
            <a:picLocks noChangeAspect="1"/>
          </p:cNvPicPr>
          <p:nvPr/>
        </p:nvPicPr>
        <p:blipFill>
          <a:blip r:embed="rId3"/>
          <a:stretch>
            <a:fillRect/>
          </a:stretch>
        </p:blipFill>
        <p:spPr>
          <a:xfrm>
            <a:off x="11375065" y="604106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359"/>
                                        </p:tgtEl>
                                        <p:attrNameLst>
                                          <p:attrName>style.visibility</p:attrName>
                                        </p:attrNameLst>
                                      </p:cBhvr>
                                      <p:to>
                                        <p:strVal val="visible"/>
                                      </p:to>
                                    </p:set>
                                    <p:animEffect transition="in" filter="dissolve">
                                      <p:cBhvr>
                                        <p:cTn id="7" dur="5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0" name="Group 25"/>
          <p:cNvGrpSpPr/>
          <p:nvPr/>
        </p:nvGrpSpPr>
        <p:grpSpPr>
          <a:xfrm>
            <a:off x="363888" y="5322559"/>
            <a:ext cx="1030305" cy="1030306"/>
            <a:chOff x="0" y="0"/>
            <a:chExt cx="1030304" cy="1030304"/>
          </a:xfrm>
        </p:grpSpPr>
        <p:sp>
          <p:nvSpPr>
            <p:cNvPr id="366" name="Freeform: Shape 26"/>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67" name="Oval 27"/>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68" name="Oval 28"/>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69" name="Freeform: Shape 29"/>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71" name="Rectangle 31"/>
          <p:cNvSpPr/>
          <p:nvPr/>
        </p:nvSpPr>
        <p:spPr>
          <a:xfrm>
            <a:off x="-39374" y="0"/>
            <a:ext cx="12192000" cy="6858001"/>
          </a:xfrm>
          <a:prstGeom prst="rect">
            <a:avLst/>
          </a:prstGeom>
          <a:solidFill>
            <a:srgbClr val="1B192E"/>
          </a:solidFill>
          <a:ln w="12700">
            <a:miter lim="400000"/>
          </a:ln>
        </p:spPr>
        <p:txBody>
          <a:bodyPr lIns="45719" rIns="45719" anchor="ctr"/>
          <a:lstStyle/>
          <a:p>
            <a:pPr algn="ctr">
              <a:defRPr>
                <a:solidFill>
                  <a:srgbClr val="FFFFFF"/>
                </a:solidFill>
              </a:defRPr>
            </a:pPr>
            <a:endParaRPr dirty="0"/>
          </a:p>
        </p:txBody>
      </p:sp>
      <p:grpSp>
        <p:nvGrpSpPr>
          <p:cNvPr id="375" name="Group 33"/>
          <p:cNvGrpSpPr/>
          <p:nvPr/>
        </p:nvGrpSpPr>
        <p:grpSpPr>
          <a:xfrm>
            <a:off x="11324265" y="887216"/>
            <a:ext cx="828359" cy="828360"/>
            <a:chOff x="0" y="0"/>
            <a:chExt cx="828358" cy="828358"/>
          </a:xfrm>
        </p:grpSpPr>
        <p:sp>
          <p:nvSpPr>
            <p:cNvPr id="373" name="Freeform: Shape 34"/>
            <p:cNvSpPr/>
            <p:nvPr/>
          </p:nvSpPr>
          <p:spPr>
            <a:xfrm rot="8100000">
              <a:off x="144178" y="98442"/>
              <a:ext cx="540002" cy="6314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287" y="15923"/>
                  </a:lnTo>
                  <a:lnTo>
                    <a:pt x="21381" y="16052"/>
                  </a:lnTo>
                  <a:cubicBezTo>
                    <a:pt x="21524" y="16352"/>
                    <a:pt x="21600" y="16663"/>
                    <a:pt x="21600" y="16982"/>
                  </a:cubicBezTo>
                  <a:cubicBezTo>
                    <a:pt x="21600" y="19533"/>
                    <a:pt x="16765" y="21600"/>
                    <a:pt x="10800" y="21600"/>
                  </a:cubicBezTo>
                  <a:cubicBezTo>
                    <a:pt x="4835" y="21600"/>
                    <a:pt x="0" y="19533"/>
                    <a:pt x="0" y="16982"/>
                  </a:cubicBezTo>
                  <a:cubicBezTo>
                    <a:pt x="0" y="16663"/>
                    <a:pt x="76" y="16352"/>
                    <a:pt x="219" y="16052"/>
                  </a:cubicBezTo>
                  <a:lnTo>
                    <a:pt x="313" y="15923"/>
                  </a:lnTo>
                  <a:lnTo>
                    <a:pt x="10800" y="0"/>
                  </a:lnTo>
                  <a:close/>
                </a:path>
              </a:pathLst>
            </a:custGeom>
            <a:gradFill flip="none" rotWithShape="1">
              <a:gsLst>
                <a:gs pos="30000">
                  <a:srgbClr val="2C284A"/>
                </a:gs>
                <a:gs pos="40000">
                  <a:srgbClr val="3C3867"/>
                </a:gs>
                <a:gs pos="60000">
                  <a:srgbClr val="2C284A"/>
                </a:gs>
                <a:gs pos="100000">
                  <a:srgbClr val="1B192E"/>
                </a:gs>
              </a:gsLst>
              <a:lin ang="599999"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74" name="Oval 35"/>
            <p:cNvSpPr/>
            <p:nvPr/>
          </p:nvSpPr>
          <p:spPr>
            <a:xfrm rot="13500000">
              <a:off x="151378" y="16377"/>
              <a:ext cx="270001" cy="540003"/>
            </a:xfrm>
            <a:prstGeom prst="ellipse">
              <a:avLst/>
            </a:prstGeom>
            <a:gradFill flip="none" rotWithShape="1">
              <a:gsLst>
                <a:gs pos="0">
                  <a:srgbClr val="454075">
                    <a:alpha val="33000"/>
                  </a:srgbClr>
                </a:gs>
                <a:gs pos="100000">
                  <a:srgbClr val="5BEFC1">
                    <a:alpha val="0"/>
                  </a:srgbClr>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379" name="Group 37"/>
          <p:cNvGrpSpPr/>
          <p:nvPr/>
        </p:nvGrpSpPr>
        <p:grpSpPr>
          <a:xfrm>
            <a:off x="-305944" y="4533059"/>
            <a:ext cx="1775230" cy="1768942"/>
            <a:chOff x="0" y="0"/>
            <a:chExt cx="1775228" cy="1768941"/>
          </a:xfrm>
        </p:grpSpPr>
        <p:sp>
          <p:nvSpPr>
            <p:cNvPr id="376" name="Freeform 5"/>
            <p:cNvSpPr/>
            <p:nvPr/>
          </p:nvSpPr>
          <p:spPr>
            <a:xfrm rot="3600000">
              <a:off x="527845" y="355575"/>
              <a:ext cx="1242174" cy="729203"/>
            </a:xfrm>
            <a:custGeom>
              <a:avLst/>
              <a:gdLst/>
              <a:ahLst/>
              <a:cxnLst>
                <a:cxn ang="0">
                  <a:pos x="wd2" y="hd2"/>
                </a:cxn>
                <a:cxn ang="5400000">
                  <a:pos x="wd2" y="hd2"/>
                </a:cxn>
                <a:cxn ang="10800000">
                  <a:pos x="wd2" y="hd2"/>
                </a:cxn>
                <a:cxn ang="16200000">
                  <a:pos x="wd2" y="hd2"/>
                </a:cxn>
              </a:cxnLst>
              <a:rect l="0" t="0" r="r" b="b"/>
              <a:pathLst>
                <a:path w="21600" h="21600" extrusionOk="0">
                  <a:moveTo>
                    <a:pt x="10640" y="0"/>
                  </a:moveTo>
                  <a:lnTo>
                    <a:pt x="0" y="10766"/>
                  </a:lnTo>
                  <a:lnTo>
                    <a:pt x="10640" y="21600"/>
                  </a:lnTo>
                  <a:lnTo>
                    <a:pt x="21600" y="10766"/>
                  </a:lnTo>
                  <a:lnTo>
                    <a:pt x="10640" y="0"/>
                  </a:lnTo>
                  <a:close/>
                </a:path>
              </a:pathLst>
            </a:custGeom>
            <a:gradFill flip="none" rotWithShape="1">
              <a:gsLst>
                <a:gs pos="20000">
                  <a:srgbClr val="2C284A">
                    <a:alpha val="60000"/>
                  </a:srgbClr>
                </a:gs>
                <a:gs pos="100000">
                  <a:srgbClr val="5BEFC1">
                    <a:alpha val="60000"/>
                  </a:srgbClr>
                </a:gs>
              </a:gsLst>
              <a:lin ang="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77" name="Freeform: Shape 39"/>
            <p:cNvSpPr/>
            <p:nvPr/>
          </p:nvSpPr>
          <p:spPr>
            <a:xfrm rot="3600000">
              <a:off x="268523" y="203329"/>
              <a:ext cx="611886" cy="9734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116"/>
                  </a:lnTo>
                  <a:lnTo>
                    <a:pt x="21600" y="21600"/>
                  </a:lnTo>
                  <a:lnTo>
                    <a:pt x="0" y="13761"/>
                  </a:lnTo>
                  <a:close/>
                </a:path>
              </a:pathLst>
            </a:custGeom>
            <a:gradFill flip="none" rotWithShape="1">
              <a:gsLst>
                <a:gs pos="0">
                  <a:srgbClr val="2C284A">
                    <a:alpha val="0"/>
                  </a:srgbClr>
                </a:gs>
                <a:gs pos="100000">
                  <a:srgbClr val="2C284A"/>
                </a:gs>
              </a:gsLst>
              <a:lin ang="198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78" name="Freeform: Shape 40"/>
            <p:cNvSpPr/>
            <p:nvPr/>
          </p:nvSpPr>
          <p:spPr>
            <a:xfrm rot="3600000">
              <a:off x="544814" y="728823"/>
              <a:ext cx="630289" cy="1022928"/>
            </a:xfrm>
            <a:custGeom>
              <a:avLst/>
              <a:gdLst/>
              <a:ahLst/>
              <a:cxnLst>
                <a:cxn ang="0">
                  <a:pos x="wd2" y="hd2"/>
                </a:cxn>
                <a:cxn ang="5400000">
                  <a:pos x="wd2" y="hd2"/>
                </a:cxn>
                <a:cxn ang="10800000">
                  <a:pos x="wd2" y="hd2"/>
                </a:cxn>
                <a:cxn ang="16200000">
                  <a:pos x="wd2" y="hd2"/>
                </a:cxn>
              </a:cxnLst>
              <a:rect l="0" t="0" r="r" b="b"/>
              <a:pathLst>
                <a:path w="21600" h="21600" extrusionOk="0">
                  <a:moveTo>
                    <a:pt x="0" y="7723"/>
                  </a:moveTo>
                  <a:lnTo>
                    <a:pt x="21600" y="0"/>
                  </a:lnTo>
                  <a:lnTo>
                    <a:pt x="21600" y="15058"/>
                  </a:lnTo>
                  <a:lnTo>
                    <a:pt x="3187" y="21600"/>
                  </a:lnTo>
                  <a:lnTo>
                    <a:pt x="0" y="20466"/>
                  </a:lnTo>
                  <a:close/>
                </a:path>
              </a:pathLst>
            </a:custGeom>
            <a:gradFill flip="none" rotWithShape="1">
              <a:gsLst>
                <a:gs pos="20000">
                  <a:srgbClr val="2C284A">
                    <a:alpha val="40000"/>
                  </a:srgbClr>
                </a:gs>
                <a:gs pos="100000">
                  <a:srgbClr val="5BEFC1">
                    <a:alpha val="60000"/>
                  </a:srgbClr>
                </a:gs>
              </a:gsLst>
              <a:lin ang="180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380" name="Segnaposto testo 3"/>
          <p:cNvSpPr txBox="1">
            <a:spLocks noGrp="1"/>
          </p:cNvSpPr>
          <p:nvPr>
            <p:ph type="body" sz="quarter" idx="1"/>
          </p:nvPr>
        </p:nvSpPr>
        <p:spPr>
          <a:xfrm>
            <a:off x="550862" y="2469480"/>
            <a:ext cx="3565526" cy="3415520"/>
          </a:xfrm>
          <a:prstGeom prst="rect">
            <a:avLst/>
          </a:prstGeom>
        </p:spPr>
        <p:txBody>
          <a:bodyPr>
            <a:noAutofit/>
          </a:bodyPr>
          <a:lstStyle>
            <a:lvl1pPr marL="0" indent="0">
              <a:buSzTx/>
              <a:buNone/>
            </a:lvl1pPr>
          </a:lstStyle>
          <a:p>
            <a:r>
              <a:rPr lang="it-IT" sz="2000" b="1" dirty="0"/>
              <a:t>Sostenibilità, ecologia, consapevolezza: sono tutti termini che fanno parte del nostro lessico quotidiano, e di conseguenza anche dei social network. Sono diversi i blogger, gli influencer e i ‘’VIP’’ che cercano di diffondere attraverso i loro account messaggi di sensibilizzazione verso le tematiche ambientali.</a:t>
            </a:r>
          </a:p>
        </p:txBody>
      </p:sp>
      <p:pic>
        <p:nvPicPr>
          <p:cNvPr id="381" name="Segnaposto contenuto 5" descr="Segnaposto contenuto 5"/>
          <p:cNvPicPr>
            <a:picLocks noChangeAspect="1"/>
          </p:cNvPicPr>
          <p:nvPr/>
        </p:nvPicPr>
        <p:blipFill>
          <a:blip r:embed="rId2"/>
          <a:srcRect t="2197"/>
          <a:stretch>
            <a:fillRect/>
          </a:stretch>
        </p:blipFill>
        <p:spPr>
          <a:xfrm>
            <a:off x="4550898" y="549275"/>
            <a:ext cx="4210515" cy="5759450"/>
          </a:xfrm>
          <a:prstGeom prst="rect">
            <a:avLst/>
          </a:prstGeom>
          <a:ln w="12700">
            <a:miter lim="400000"/>
          </a:ln>
        </p:spPr>
      </p:pic>
      <p:pic>
        <p:nvPicPr>
          <p:cNvPr id="382" name="Immagine 7" descr="Immagine 7"/>
          <p:cNvPicPr>
            <a:picLocks noChangeAspect="1"/>
          </p:cNvPicPr>
          <p:nvPr/>
        </p:nvPicPr>
        <p:blipFill>
          <a:blip r:embed="rId3"/>
          <a:srcRect t="491" b="18509"/>
          <a:stretch>
            <a:fillRect/>
          </a:stretch>
        </p:blipFill>
        <p:spPr>
          <a:xfrm>
            <a:off x="8761410" y="549275"/>
            <a:ext cx="2879726" cy="2879725"/>
          </a:xfrm>
          <a:prstGeom prst="rect">
            <a:avLst/>
          </a:prstGeom>
          <a:ln w="12700">
            <a:miter lim="400000"/>
          </a:ln>
        </p:spPr>
      </p:pic>
      <p:pic>
        <p:nvPicPr>
          <p:cNvPr id="383" name="Immagine 9" descr="Immagine 9"/>
          <p:cNvPicPr>
            <a:picLocks noChangeAspect="1"/>
          </p:cNvPicPr>
          <p:nvPr/>
        </p:nvPicPr>
        <p:blipFill>
          <a:blip r:embed="rId4"/>
          <a:srcRect t="12030" r="3" b="8472"/>
          <a:stretch>
            <a:fillRect/>
          </a:stretch>
        </p:blipFill>
        <p:spPr>
          <a:xfrm>
            <a:off x="8761410" y="3429000"/>
            <a:ext cx="2879726" cy="2879725"/>
          </a:xfrm>
          <a:prstGeom prst="rect">
            <a:avLst/>
          </a:prstGeom>
          <a:ln w="12700">
            <a:miter lim="400000"/>
          </a:ln>
        </p:spPr>
      </p:pic>
      <p:sp>
        <p:nvSpPr>
          <p:cNvPr id="2" name="Rettangolo 1"/>
          <p:cNvSpPr/>
          <p:nvPr/>
        </p:nvSpPr>
        <p:spPr>
          <a:xfrm rot="10800000" flipV="1">
            <a:off x="147128" y="600393"/>
            <a:ext cx="3931123" cy="1810283"/>
          </a:xfrm>
          <a:prstGeom prst="rect">
            <a:avLst/>
          </a:prstGeom>
          <a:noFill/>
        </p:spPr>
        <p:txBody>
          <a:bodyPr wrap="square" lIns="91440" tIns="45720" rIns="91440" bIns="45720">
            <a:spAutoFit/>
          </a:bodyPr>
          <a:lstStyle/>
          <a:p>
            <a:pPr algn="ctr"/>
            <a:r>
              <a:rPr lang="it-IT"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INFLUENCER «GREEN» E ECOVIP</a:t>
            </a:r>
          </a:p>
        </p:txBody>
      </p:sp>
      <p:pic>
        <p:nvPicPr>
          <p:cNvPr id="3" name="Immagine 2"/>
          <p:cNvPicPr>
            <a:picLocks noChangeAspect="1"/>
          </p:cNvPicPr>
          <p:nvPr/>
        </p:nvPicPr>
        <p:blipFill>
          <a:blip r:embed="rId5"/>
          <a:stretch>
            <a:fillRect/>
          </a:stretch>
        </p:blipFill>
        <p:spPr>
          <a:xfrm>
            <a:off x="11359235" y="604332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380"/>
                                        </p:tgtEl>
                                        <p:attrNameLst>
                                          <p:attrName>style.visibility</p:attrName>
                                        </p:attrNameLst>
                                      </p:cBhvr>
                                      <p:to>
                                        <p:strVal val="visible"/>
                                      </p:to>
                                    </p:set>
                                    <p:animEffect transition="in" filter="dissolve">
                                      <p:cBhvr>
                                        <p:cTn id="7" dur="500"/>
                                        <p:tgtEl>
                                          <p:spTgt spid="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leonardo-dicaprio-speaks-on-stage-the-leonardo-dicaprio-news-photo-823377650-1552375857.jpg" descr="leonardo-dicaprio-speaks-on-stage-the-leonardo-dicaprio-news-photo-823377650-1552375857.jpg"/>
          <p:cNvPicPr>
            <a:picLocks noChangeAspect="1"/>
          </p:cNvPicPr>
          <p:nvPr/>
        </p:nvPicPr>
        <p:blipFill>
          <a:blip r:embed="rId2"/>
          <a:stretch>
            <a:fillRect/>
          </a:stretch>
        </p:blipFill>
        <p:spPr>
          <a:xfrm>
            <a:off x="617142" y="774700"/>
            <a:ext cx="5088450" cy="3392300"/>
          </a:xfrm>
          <a:prstGeom prst="rect">
            <a:avLst/>
          </a:prstGeom>
          <a:ln w="12700">
            <a:miter lim="400000"/>
          </a:ln>
        </p:spPr>
      </p:pic>
      <p:pic>
        <p:nvPicPr>
          <p:cNvPr id="386" name="cq5dam.thumbnail.cropped.1000.563.jpeg" descr="cq5dam.thumbnail.cropped.1000.563.jpeg"/>
          <p:cNvPicPr>
            <a:picLocks noChangeAspect="1"/>
          </p:cNvPicPr>
          <p:nvPr/>
        </p:nvPicPr>
        <p:blipFill>
          <a:blip r:embed="rId3"/>
          <a:stretch>
            <a:fillRect/>
          </a:stretch>
        </p:blipFill>
        <p:spPr>
          <a:xfrm>
            <a:off x="6716762" y="3596163"/>
            <a:ext cx="5261438" cy="2956929"/>
          </a:xfrm>
          <a:prstGeom prst="rect">
            <a:avLst/>
          </a:prstGeom>
          <a:ln w="12700">
            <a:miter lim="400000"/>
          </a:ln>
        </p:spPr>
      </p:pic>
      <p:sp>
        <p:nvSpPr>
          <p:cNvPr id="2" name="Rettangolo 1"/>
          <p:cNvSpPr/>
          <p:nvPr/>
        </p:nvSpPr>
        <p:spPr>
          <a:xfrm>
            <a:off x="319884" y="4167000"/>
            <a:ext cx="5682966" cy="707886"/>
          </a:xfrm>
          <a:prstGeom prst="rect">
            <a:avLst/>
          </a:prstGeom>
          <a:noFill/>
        </p:spPr>
        <p:txBody>
          <a:bodyPr wrap="none" lIns="91440" tIns="45720" rIns="91440" bIns="45720">
            <a:spAutoFit/>
          </a:bodyPr>
          <a:lstStyle/>
          <a:p>
            <a:pPr algn="ctr"/>
            <a:r>
              <a:rPr lang="it-IT" sz="40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LEONARDO DICAPRIO</a:t>
            </a:r>
          </a:p>
        </p:txBody>
      </p:sp>
      <p:sp>
        <p:nvSpPr>
          <p:cNvPr id="3" name="Rettangolo 2"/>
          <p:cNvSpPr/>
          <p:nvPr/>
        </p:nvSpPr>
        <p:spPr>
          <a:xfrm>
            <a:off x="7830564" y="2672833"/>
            <a:ext cx="3262433" cy="923330"/>
          </a:xfrm>
          <a:prstGeom prst="rect">
            <a:avLst/>
          </a:prstGeom>
          <a:noFill/>
        </p:spPr>
        <p:txBody>
          <a:bodyPr wrap="none" lIns="91440" tIns="45720" rIns="91440" bIns="45720">
            <a:spAutoFit/>
          </a:bodyPr>
          <a:lstStyle/>
          <a:p>
            <a:pPr algn="ctr"/>
            <a:r>
              <a:rPr lang="it-IT"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AL GORE</a:t>
            </a:r>
          </a:p>
        </p:txBody>
      </p:sp>
      <p:pic>
        <p:nvPicPr>
          <p:cNvPr id="4" name="Immagine 3"/>
          <p:cNvPicPr>
            <a:picLocks noChangeAspect="1"/>
          </p:cNvPicPr>
          <p:nvPr/>
        </p:nvPicPr>
        <p:blipFill>
          <a:blip r:embed="rId4"/>
          <a:stretch>
            <a:fillRect/>
          </a:stretch>
        </p:blipFill>
        <p:spPr>
          <a:xfrm>
            <a:off x="11375065" y="6041065"/>
            <a:ext cx="816935" cy="81693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 name="Group 35"/>
          <p:cNvGrpSpPr/>
          <p:nvPr/>
        </p:nvGrpSpPr>
        <p:grpSpPr>
          <a:xfrm>
            <a:off x="363888" y="5322559"/>
            <a:ext cx="1030305" cy="1030306"/>
            <a:chOff x="0" y="0"/>
            <a:chExt cx="1030304" cy="1030304"/>
          </a:xfrm>
        </p:grpSpPr>
        <p:sp>
          <p:nvSpPr>
            <p:cNvPr id="240" name="Freeform: Shape 36"/>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41" name="Oval 37"/>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42" name="Oval 38"/>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43" name="Freeform: Shape 39"/>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245" name="Rectangle 41"/>
          <p:cNvSpPr/>
          <p:nvPr/>
        </p:nvSpPr>
        <p:spPr>
          <a:xfrm>
            <a:off x="8516"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sp>
        <p:nvSpPr>
          <p:cNvPr id="247" name="Segnaposto testo 3"/>
          <p:cNvSpPr txBox="1">
            <a:spLocks noGrp="1"/>
          </p:cNvSpPr>
          <p:nvPr>
            <p:ph type="body" sz="quarter" idx="1"/>
          </p:nvPr>
        </p:nvSpPr>
        <p:spPr>
          <a:xfrm>
            <a:off x="120224" y="1957765"/>
            <a:ext cx="4344678" cy="4566217"/>
          </a:xfrm>
          <a:prstGeom prst="rect">
            <a:avLst/>
          </a:prstGeom>
        </p:spPr>
        <p:txBody>
          <a:bodyPr>
            <a:noAutofit/>
          </a:bodyPr>
          <a:lstStyle/>
          <a:p>
            <a:pPr marL="0" indent="0" algn="just">
              <a:lnSpc>
                <a:spcPct val="88000"/>
              </a:lnSpc>
              <a:buSzTx/>
              <a:buNone/>
              <a:defRPr sz="1400"/>
            </a:pPr>
            <a:r>
              <a:rPr lang="it-IT" sz="1800" b="1" dirty="0"/>
              <a:t>L’Amazzonia è sempre stata colpita da incendi. Quello che preoccupa è la loro estensione. Secondo alcuni esperti del programma europeo Copernicus, infatti, sarebbero addirittura quadruplicati rispetto all’anno precedente e gli effetti di questi roghi sul pianeta sono considerevoli. </a:t>
            </a:r>
          </a:p>
          <a:p>
            <a:pPr marL="0" indent="0" algn="just">
              <a:lnSpc>
                <a:spcPct val="88000"/>
              </a:lnSpc>
              <a:buSzTx/>
              <a:buNone/>
              <a:defRPr sz="1400"/>
            </a:pPr>
            <a:r>
              <a:rPr lang="it-IT" sz="1800" b="1" dirty="0"/>
              <a:t>Gli alberi assorbono CO2, equilibrandone il livello. Nel momento in cui questi stessi alberi vengono bruciati, non solo si annulla il loro effetto, ma nell’atmosfera viene rilasciata un’enorme quantità di CO2 derivata dal processo di combustione. Solo quest’anno gli incendi hanno generato 228 milioni di tonnellate di anidride carbonica e quasi altrettante tonnellate di monossido di carbonio</a:t>
            </a:r>
            <a:r>
              <a:rPr sz="1800" dirty="0"/>
              <a:t>.</a:t>
            </a:r>
          </a:p>
        </p:txBody>
      </p:sp>
      <p:pic>
        <p:nvPicPr>
          <p:cNvPr id="248" name="Segnaposto contenuto 4" descr="Segnaposto contenuto 4"/>
          <p:cNvPicPr>
            <a:picLocks noChangeAspect="1"/>
          </p:cNvPicPr>
          <p:nvPr/>
        </p:nvPicPr>
        <p:blipFill>
          <a:blip r:embed="rId2"/>
          <a:srcRect r="32634" b="1"/>
          <a:stretch>
            <a:fillRect/>
          </a:stretch>
        </p:blipFill>
        <p:spPr>
          <a:xfrm>
            <a:off x="4872239" y="715528"/>
            <a:ext cx="6897687" cy="5759453"/>
          </a:xfrm>
          <a:prstGeom prst="rect">
            <a:avLst/>
          </a:prstGeom>
          <a:ln>
            <a:noFill/>
          </a:ln>
          <a:effectLst>
            <a:outerShdw blurRad="292100" dist="139700" dir="2700000" algn="tl" rotWithShape="0">
              <a:srgbClr val="333333">
                <a:alpha val="65000"/>
              </a:srgbClr>
            </a:outerShdw>
          </a:effectLst>
        </p:spPr>
      </p:pic>
      <p:sp>
        <p:nvSpPr>
          <p:cNvPr id="2" name="Rettangolo 1"/>
          <p:cNvSpPr/>
          <p:nvPr/>
        </p:nvSpPr>
        <p:spPr>
          <a:xfrm>
            <a:off x="-291937" y="880547"/>
            <a:ext cx="5430982" cy="1077218"/>
          </a:xfrm>
          <a:prstGeom prst="rect">
            <a:avLst/>
          </a:prstGeom>
          <a:noFill/>
        </p:spPr>
        <p:txBody>
          <a:bodyPr wrap="square" lIns="91440" tIns="45720" rIns="91440" bIns="45720">
            <a:spAutoFit/>
          </a:bodyPr>
          <a:lstStyle/>
          <a:p>
            <a:pPr algn="ctr"/>
            <a:r>
              <a:rPr lang="it-IT" sz="3200" b="1" dirty="0">
                <a:ln w="10160">
                  <a:solidFill>
                    <a:schemeClr val="accent5"/>
                  </a:solidFill>
                  <a:prstDash val="solid"/>
                </a:ln>
                <a:solidFill>
                  <a:srgbClr val="FF0000"/>
                </a:solidFill>
                <a:effectLst>
                  <a:outerShdw blurRad="38100" dist="22860" dir="5400000" algn="tl" rotWithShape="0">
                    <a:srgbClr val="000000">
                      <a:alpha val="30000"/>
                    </a:srgbClr>
                  </a:outerShdw>
                </a:effectLst>
              </a:rPr>
              <a:t>UN PIANETA A RISCHIO:</a:t>
            </a:r>
          </a:p>
          <a:p>
            <a:pPr algn="ctr"/>
            <a:r>
              <a:rPr lang="it-IT" sz="3200" b="1" dirty="0">
                <a:ln w="10160">
                  <a:solidFill>
                    <a:schemeClr val="accent5"/>
                  </a:solidFill>
                  <a:prstDash val="solid"/>
                </a:ln>
                <a:solidFill>
                  <a:srgbClr val="FF0000"/>
                </a:solidFill>
                <a:effectLst>
                  <a:outerShdw blurRad="38100" dist="22860" dir="5400000" algn="tl" rotWithShape="0">
                    <a:srgbClr val="000000">
                      <a:alpha val="30000"/>
                    </a:srgbClr>
                  </a:outerShdw>
                </a:effectLst>
              </a:rPr>
              <a:t>GLI  INCENDI </a:t>
            </a:r>
            <a:endParaRPr lang="it-IT" sz="3200" b="1" cap="none" spc="0" dirty="0">
              <a:ln w="10160">
                <a:solidFill>
                  <a:schemeClr val="accent5"/>
                </a:solidFill>
                <a:prstDash val="solid"/>
              </a:ln>
              <a:solidFill>
                <a:srgbClr val="FF0000"/>
              </a:solidFill>
              <a:effectLst>
                <a:outerShdw blurRad="38100" dist="22860" dir="5400000" algn="tl" rotWithShape="0">
                  <a:srgbClr val="000000">
                    <a:alpha val="30000"/>
                  </a:srgbClr>
                </a:outerShdw>
              </a:effectLst>
            </a:endParaRPr>
          </a:p>
        </p:txBody>
      </p:sp>
      <p:pic>
        <p:nvPicPr>
          <p:cNvPr id="5" name="Immagine 4"/>
          <p:cNvPicPr>
            <a:picLocks noChangeAspect="1"/>
          </p:cNvPicPr>
          <p:nvPr/>
        </p:nvPicPr>
        <p:blipFill>
          <a:blip r:embed="rId3"/>
          <a:stretch>
            <a:fillRect/>
          </a:stretch>
        </p:blipFill>
        <p:spPr>
          <a:xfrm>
            <a:off x="11377325" y="5945528"/>
            <a:ext cx="814675" cy="814675"/>
          </a:xfrm>
          <a:prstGeom prst="rect">
            <a:avLst/>
          </a:prstGeom>
        </p:spPr>
      </p:pic>
    </p:spTree>
  </p:cSld>
  <p:clrMapOvr>
    <a:masterClrMapping/>
  </p:clrMapOvr>
  <p:transition spd="slow">
    <p:randomBar dir="vert"/>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7">
                                            <p:bg/>
                                          </p:spTgt>
                                        </p:tgtEl>
                                        <p:attrNameLst>
                                          <p:attrName>style.visibility</p:attrName>
                                        </p:attrNameLst>
                                      </p:cBhvr>
                                      <p:to>
                                        <p:strVal val="visible"/>
                                      </p:to>
                                    </p:set>
                                    <p:animEffect transition="in" filter="wipe(down)">
                                      <p:cBhvr>
                                        <p:cTn id="7" dur="580">
                                          <p:stCondLst>
                                            <p:cond delay="0"/>
                                          </p:stCondLst>
                                        </p:cTn>
                                        <p:tgtEl>
                                          <p:spTgt spid="247">
                                            <p:bg/>
                                          </p:spTgt>
                                        </p:tgtEl>
                                      </p:cBhvr>
                                    </p:animEffect>
                                    <p:anim calcmode="lin" valueType="num">
                                      <p:cBhvr>
                                        <p:cTn id="8" dur="1822" tmFilter="0,0; 0.14,0.36; 0.43,0.73; 0.71,0.91; 1.0,1.0">
                                          <p:stCondLst>
                                            <p:cond delay="0"/>
                                          </p:stCondLst>
                                        </p:cTn>
                                        <p:tgtEl>
                                          <p:spTgt spid="247">
                                            <p:bg/>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7">
                                            <p:bg/>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7">
                                            <p:bg/>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7">
                                            <p:bg/>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7">
                                            <p:bg/>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47">
                                            <p:bg/>
                                          </p:spTgt>
                                        </p:tgtEl>
                                      </p:cBhvr>
                                      <p:to x="100000" y="60000"/>
                                    </p:animScale>
                                    <p:animScale>
                                      <p:cBhvr>
                                        <p:cTn id="14" dur="166" decel="50000">
                                          <p:stCondLst>
                                            <p:cond delay="676"/>
                                          </p:stCondLst>
                                        </p:cTn>
                                        <p:tgtEl>
                                          <p:spTgt spid="247">
                                            <p:bg/>
                                          </p:spTgt>
                                        </p:tgtEl>
                                      </p:cBhvr>
                                      <p:to x="100000" y="100000"/>
                                    </p:animScale>
                                    <p:animScale>
                                      <p:cBhvr>
                                        <p:cTn id="15" dur="26">
                                          <p:stCondLst>
                                            <p:cond delay="1312"/>
                                          </p:stCondLst>
                                        </p:cTn>
                                        <p:tgtEl>
                                          <p:spTgt spid="247">
                                            <p:bg/>
                                          </p:spTgt>
                                        </p:tgtEl>
                                      </p:cBhvr>
                                      <p:to x="100000" y="80000"/>
                                    </p:animScale>
                                    <p:animScale>
                                      <p:cBhvr>
                                        <p:cTn id="16" dur="166" decel="50000">
                                          <p:stCondLst>
                                            <p:cond delay="1338"/>
                                          </p:stCondLst>
                                        </p:cTn>
                                        <p:tgtEl>
                                          <p:spTgt spid="247">
                                            <p:bg/>
                                          </p:spTgt>
                                        </p:tgtEl>
                                      </p:cBhvr>
                                      <p:to x="100000" y="100000"/>
                                    </p:animScale>
                                    <p:animScale>
                                      <p:cBhvr>
                                        <p:cTn id="17" dur="26">
                                          <p:stCondLst>
                                            <p:cond delay="1642"/>
                                          </p:stCondLst>
                                        </p:cTn>
                                        <p:tgtEl>
                                          <p:spTgt spid="247">
                                            <p:bg/>
                                          </p:spTgt>
                                        </p:tgtEl>
                                      </p:cBhvr>
                                      <p:to x="100000" y="90000"/>
                                    </p:animScale>
                                    <p:animScale>
                                      <p:cBhvr>
                                        <p:cTn id="18" dur="166" decel="50000">
                                          <p:stCondLst>
                                            <p:cond delay="1668"/>
                                          </p:stCondLst>
                                        </p:cTn>
                                        <p:tgtEl>
                                          <p:spTgt spid="247">
                                            <p:bg/>
                                          </p:spTgt>
                                        </p:tgtEl>
                                      </p:cBhvr>
                                      <p:to x="100000" y="100000"/>
                                    </p:animScale>
                                    <p:animScale>
                                      <p:cBhvr>
                                        <p:cTn id="19" dur="26">
                                          <p:stCondLst>
                                            <p:cond delay="1808"/>
                                          </p:stCondLst>
                                        </p:cTn>
                                        <p:tgtEl>
                                          <p:spTgt spid="247">
                                            <p:bg/>
                                          </p:spTgt>
                                        </p:tgtEl>
                                      </p:cBhvr>
                                      <p:to x="100000" y="95000"/>
                                    </p:animScale>
                                    <p:animScale>
                                      <p:cBhvr>
                                        <p:cTn id="20" dur="166" decel="50000">
                                          <p:stCondLst>
                                            <p:cond delay="1834"/>
                                          </p:stCondLst>
                                        </p:cTn>
                                        <p:tgtEl>
                                          <p:spTgt spid="247">
                                            <p:bg/>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47">
                                            <p:txEl>
                                              <p:pRg st="0" end="0"/>
                                            </p:txEl>
                                          </p:spTgt>
                                        </p:tgtEl>
                                        <p:attrNameLst>
                                          <p:attrName>style.visibility</p:attrName>
                                        </p:attrNameLst>
                                      </p:cBhvr>
                                      <p:to>
                                        <p:strVal val="visible"/>
                                      </p:to>
                                    </p:set>
                                    <p:animEffect transition="in" filter="wipe(down)">
                                      <p:cBhvr>
                                        <p:cTn id="25" dur="580">
                                          <p:stCondLst>
                                            <p:cond delay="0"/>
                                          </p:stCondLst>
                                        </p:cTn>
                                        <p:tgtEl>
                                          <p:spTgt spid="247">
                                            <p:txEl>
                                              <p:pRg st="0" end="0"/>
                                            </p:txEl>
                                          </p:spTgt>
                                        </p:tgtEl>
                                      </p:cBhvr>
                                    </p:animEffect>
                                    <p:anim calcmode="lin" valueType="num">
                                      <p:cBhvr>
                                        <p:cTn id="26" dur="1822" tmFilter="0,0; 0.14,0.36; 0.43,0.73; 0.71,0.91; 1.0,1.0">
                                          <p:stCondLst>
                                            <p:cond delay="0"/>
                                          </p:stCondLst>
                                        </p:cTn>
                                        <p:tgtEl>
                                          <p:spTgt spid="247">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47">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47">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47">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47">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47">
                                            <p:txEl>
                                              <p:pRg st="0" end="0"/>
                                            </p:txEl>
                                          </p:spTgt>
                                        </p:tgtEl>
                                      </p:cBhvr>
                                      <p:to x="100000" y="60000"/>
                                    </p:animScale>
                                    <p:animScale>
                                      <p:cBhvr>
                                        <p:cTn id="32" dur="166" decel="50000">
                                          <p:stCondLst>
                                            <p:cond delay="676"/>
                                          </p:stCondLst>
                                        </p:cTn>
                                        <p:tgtEl>
                                          <p:spTgt spid="247">
                                            <p:txEl>
                                              <p:pRg st="0" end="0"/>
                                            </p:txEl>
                                          </p:spTgt>
                                        </p:tgtEl>
                                      </p:cBhvr>
                                      <p:to x="100000" y="100000"/>
                                    </p:animScale>
                                    <p:animScale>
                                      <p:cBhvr>
                                        <p:cTn id="33" dur="26">
                                          <p:stCondLst>
                                            <p:cond delay="1312"/>
                                          </p:stCondLst>
                                        </p:cTn>
                                        <p:tgtEl>
                                          <p:spTgt spid="247">
                                            <p:txEl>
                                              <p:pRg st="0" end="0"/>
                                            </p:txEl>
                                          </p:spTgt>
                                        </p:tgtEl>
                                      </p:cBhvr>
                                      <p:to x="100000" y="80000"/>
                                    </p:animScale>
                                    <p:animScale>
                                      <p:cBhvr>
                                        <p:cTn id="34" dur="166" decel="50000">
                                          <p:stCondLst>
                                            <p:cond delay="1338"/>
                                          </p:stCondLst>
                                        </p:cTn>
                                        <p:tgtEl>
                                          <p:spTgt spid="247">
                                            <p:txEl>
                                              <p:pRg st="0" end="0"/>
                                            </p:txEl>
                                          </p:spTgt>
                                        </p:tgtEl>
                                      </p:cBhvr>
                                      <p:to x="100000" y="100000"/>
                                    </p:animScale>
                                    <p:animScale>
                                      <p:cBhvr>
                                        <p:cTn id="35" dur="26">
                                          <p:stCondLst>
                                            <p:cond delay="1642"/>
                                          </p:stCondLst>
                                        </p:cTn>
                                        <p:tgtEl>
                                          <p:spTgt spid="247">
                                            <p:txEl>
                                              <p:pRg st="0" end="0"/>
                                            </p:txEl>
                                          </p:spTgt>
                                        </p:tgtEl>
                                      </p:cBhvr>
                                      <p:to x="100000" y="90000"/>
                                    </p:animScale>
                                    <p:animScale>
                                      <p:cBhvr>
                                        <p:cTn id="36" dur="166" decel="50000">
                                          <p:stCondLst>
                                            <p:cond delay="1668"/>
                                          </p:stCondLst>
                                        </p:cTn>
                                        <p:tgtEl>
                                          <p:spTgt spid="247">
                                            <p:txEl>
                                              <p:pRg st="0" end="0"/>
                                            </p:txEl>
                                          </p:spTgt>
                                        </p:tgtEl>
                                      </p:cBhvr>
                                      <p:to x="100000" y="100000"/>
                                    </p:animScale>
                                    <p:animScale>
                                      <p:cBhvr>
                                        <p:cTn id="37" dur="26">
                                          <p:stCondLst>
                                            <p:cond delay="1808"/>
                                          </p:stCondLst>
                                        </p:cTn>
                                        <p:tgtEl>
                                          <p:spTgt spid="247">
                                            <p:txEl>
                                              <p:pRg st="0" end="0"/>
                                            </p:txEl>
                                          </p:spTgt>
                                        </p:tgtEl>
                                      </p:cBhvr>
                                      <p:to x="100000" y="95000"/>
                                    </p:animScale>
                                    <p:animScale>
                                      <p:cBhvr>
                                        <p:cTn id="38" dur="166" decel="50000">
                                          <p:stCondLst>
                                            <p:cond delay="1834"/>
                                          </p:stCondLst>
                                        </p:cTn>
                                        <p:tgtEl>
                                          <p:spTgt spid="247">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47">
                                            <p:txEl>
                                              <p:pRg st="1" end="1"/>
                                            </p:txEl>
                                          </p:spTgt>
                                        </p:tgtEl>
                                        <p:attrNameLst>
                                          <p:attrName>style.visibility</p:attrName>
                                        </p:attrNameLst>
                                      </p:cBhvr>
                                      <p:to>
                                        <p:strVal val="visible"/>
                                      </p:to>
                                    </p:set>
                                    <p:animEffect transition="in" filter="wipe(down)">
                                      <p:cBhvr>
                                        <p:cTn id="43" dur="580">
                                          <p:stCondLst>
                                            <p:cond delay="0"/>
                                          </p:stCondLst>
                                        </p:cTn>
                                        <p:tgtEl>
                                          <p:spTgt spid="247">
                                            <p:txEl>
                                              <p:pRg st="1" end="1"/>
                                            </p:txEl>
                                          </p:spTgt>
                                        </p:tgtEl>
                                      </p:cBhvr>
                                    </p:animEffect>
                                    <p:anim calcmode="lin" valueType="num">
                                      <p:cBhvr>
                                        <p:cTn id="44" dur="1822" tmFilter="0,0; 0.14,0.36; 0.43,0.73; 0.71,0.91; 1.0,1.0">
                                          <p:stCondLst>
                                            <p:cond delay="0"/>
                                          </p:stCondLst>
                                        </p:cTn>
                                        <p:tgtEl>
                                          <p:spTgt spid="247">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47">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47">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47">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47">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47">
                                            <p:txEl>
                                              <p:pRg st="1" end="1"/>
                                            </p:txEl>
                                          </p:spTgt>
                                        </p:tgtEl>
                                      </p:cBhvr>
                                      <p:to x="100000" y="60000"/>
                                    </p:animScale>
                                    <p:animScale>
                                      <p:cBhvr>
                                        <p:cTn id="50" dur="166" decel="50000">
                                          <p:stCondLst>
                                            <p:cond delay="676"/>
                                          </p:stCondLst>
                                        </p:cTn>
                                        <p:tgtEl>
                                          <p:spTgt spid="247">
                                            <p:txEl>
                                              <p:pRg st="1" end="1"/>
                                            </p:txEl>
                                          </p:spTgt>
                                        </p:tgtEl>
                                      </p:cBhvr>
                                      <p:to x="100000" y="100000"/>
                                    </p:animScale>
                                    <p:animScale>
                                      <p:cBhvr>
                                        <p:cTn id="51" dur="26">
                                          <p:stCondLst>
                                            <p:cond delay="1312"/>
                                          </p:stCondLst>
                                        </p:cTn>
                                        <p:tgtEl>
                                          <p:spTgt spid="247">
                                            <p:txEl>
                                              <p:pRg st="1" end="1"/>
                                            </p:txEl>
                                          </p:spTgt>
                                        </p:tgtEl>
                                      </p:cBhvr>
                                      <p:to x="100000" y="80000"/>
                                    </p:animScale>
                                    <p:animScale>
                                      <p:cBhvr>
                                        <p:cTn id="52" dur="166" decel="50000">
                                          <p:stCondLst>
                                            <p:cond delay="1338"/>
                                          </p:stCondLst>
                                        </p:cTn>
                                        <p:tgtEl>
                                          <p:spTgt spid="247">
                                            <p:txEl>
                                              <p:pRg st="1" end="1"/>
                                            </p:txEl>
                                          </p:spTgt>
                                        </p:tgtEl>
                                      </p:cBhvr>
                                      <p:to x="100000" y="100000"/>
                                    </p:animScale>
                                    <p:animScale>
                                      <p:cBhvr>
                                        <p:cTn id="53" dur="26">
                                          <p:stCondLst>
                                            <p:cond delay="1642"/>
                                          </p:stCondLst>
                                        </p:cTn>
                                        <p:tgtEl>
                                          <p:spTgt spid="247">
                                            <p:txEl>
                                              <p:pRg st="1" end="1"/>
                                            </p:txEl>
                                          </p:spTgt>
                                        </p:tgtEl>
                                      </p:cBhvr>
                                      <p:to x="100000" y="90000"/>
                                    </p:animScale>
                                    <p:animScale>
                                      <p:cBhvr>
                                        <p:cTn id="54" dur="166" decel="50000">
                                          <p:stCondLst>
                                            <p:cond delay="1668"/>
                                          </p:stCondLst>
                                        </p:cTn>
                                        <p:tgtEl>
                                          <p:spTgt spid="247">
                                            <p:txEl>
                                              <p:pRg st="1" end="1"/>
                                            </p:txEl>
                                          </p:spTgt>
                                        </p:tgtEl>
                                      </p:cBhvr>
                                      <p:to x="100000" y="100000"/>
                                    </p:animScale>
                                    <p:animScale>
                                      <p:cBhvr>
                                        <p:cTn id="55" dur="26">
                                          <p:stCondLst>
                                            <p:cond delay="1808"/>
                                          </p:stCondLst>
                                        </p:cTn>
                                        <p:tgtEl>
                                          <p:spTgt spid="247">
                                            <p:txEl>
                                              <p:pRg st="1" end="1"/>
                                            </p:txEl>
                                          </p:spTgt>
                                        </p:tgtEl>
                                      </p:cBhvr>
                                      <p:to x="100000" y="95000"/>
                                    </p:animScale>
                                    <p:animScale>
                                      <p:cBhvr>
                                        <p:cTn id="56" dur="166" decel="50000">
                                          <p:stCondLst>
                                            <p:cond delay="1834"/>
                                          </p:stCondLst>
                                        </p:cTn>
                                        <p:tgtEl>
                                          <p:spTgt spid="247">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Group 36"/>
          <p:cNvGrpSpPr/>
          <p:nvPr/>
        </p:nvGrpSpPr>
        <p:grpSpPr>
          <a:xfrm>
            <a:off x="363888" y="5322559"/>
            <a:ext cx="1030305" cy="1030306"/>
            <a:chOff x="0" y="0"/>
            <a:chExt cx="1030304" cy="1030304"/>
          </a:xfrm>
        </p:grpSpPr>
        <p:sp>
          <p:nvSpPr>
            <p:cNvPr id="250" name="Freeform: Shape 37"/>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51" name="Oval 38"/>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52" name="Oval 39"/>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53" name="Freeform: Shape 40"/>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255" name="Rectangle 42"/>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pic>
        <p:nvPicPr>
          <p:cNvPr id="256" name="Immagine 2" descr="Immagine 2"/>
          <p:cNvPicPr>
            <a:picLocks noChangeAspect="1"/>
          </p:cNvPicPr>
          <p:nvPr/>
        </p:nvPicPr>
        <p:blipFill>
          <a:blip r:embed="rId2"/>
          <a:srcRect t="7490" b="24792"/>
          <a:stretch>
            <a:fillRect/>
          </a:stretch>
        </p:blipFill>
        <p:spPr>
          <a:xfrm>
            <a:off x="19" y="0"/>
            <a:ext cx="12191981" cy="3777176"/>
          </a:xfrm>
          <a:prstGeom prst="rect">
            <a:avLst/>
          </a:prstGeom>
          <a:ln w="12700">
            <a:miter lim="400000"/>
          </a:ln>
        </p:spPr>
      </p:pic>
      <p:sp>
        <p:nvSpPr>
          <p:cNvPr id="257" name="Oval 44"/>
          <p:cNvSpPr/>
          <p:nvPr/>
        </p:nvSpPr>
        <p:spPr>
          <a:xfrm>
            <a:off x="783613" y="3602837"/>
            <a:ext cx="360001" cy="360001"/>
          </a:xfrm>
          <a:prstGeom prst="ellipse">
            <a:avLst/>
          </a:pr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sp>
        <p:nvSpPr>
          <p:cNvPr id="258" name="CasellaDiTesto 4"/>
          <p:cNvSpPr txBox="1"/>
          <p:nvPr/>
        </p:nvSpPr>
        <p:spPr>
          <a:xfrm>
            <a:off x="363886" y="4003366"/>
            <a:ext cx="11277253" cy="2349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lgn="ctr">
              <a:spcBef>
                <a:spcPts val="800"/>
              </a:spcBef>
              <a:defRPr sz="1600">
                <a:solidFill>
                  <a:srgbClr val="FFFFFF">
                    <a:alpha val="60000"/>
                  </a:srgbClr>
                </a:solidFill>
              </a:defRPr>
            </a:lvl1pPr>
          </a:lstStyle>
          <a:p>
            <a:r>
              <a:rPr lang="it-IT" sz="1800" b="1" dirty="0"/>
              <a:t>Altrettanto famosi sono gli episodi che hanno interessato la Siberia, la Groenlandia e le Canarie. Secondo le stime di Greanpeace Russia, in Siberia il fuoco ha distrutto 4,3 milioni di ettari, generando un quantitativo di CO2 che equivale quello emesso da 36 milioni di automobili in un intero anno. Le conseguenze degli incendi che hanno martoriato la Siberia si uniscono anche agli altrettanti gravi episodi che hanno interessato Canada, Alaska e Groenlandia. Un’altra area del pianeta che dovrebbe attirare l’interesse dell’opinione pubblica è quella dell’Africa subsahariana. Gli incendi che stanno dilagando in Congo e Angola sembrano infatti essere ben più estesi di quelli che stanno devastando l’Amazzonia. Gli incendi che interessano l’Africa corrisponderebbero addirittura al 70% dell’area bruciata mondiale. Anche qui le ripercussioni negative sull’intero pianeta sono innumerevoli. </a:t>
            </a:r>
          </a:p>
        </p:txBody>
      </p:sp>
      <p:pic>
        <p:nvPicPr>
          <p:cNvPr id="2" name="Immagine 1"/>
          <p:cNvPicPr>
            <a:picLocks noChangeAspect="1"/>
          </p:cNvPicPr>
          <p:nvPr/>
        </p:nvPicPr>
        <p:blipFill>
          <a:blip r:embed="rId3"/>
          <a:stretch>
            <a:fillRect/>
          </a:stretch>
        </p:blipFill>
        <p:spPr>
          <a:xfrm>
            <a:off x="11375065" y="604106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58"/>
                                        </p:tgtEl>
                                        <p:attrNameLst>
                                          <p:attrName>style.visibility</p:attrName>
                                        </p:attrNameLst>
                                      </p:cBhvr>
                                      <p:to>
                                        <p:strVal val="visible"/>
                                      </p:to>
                                    </p:set>
                                    <p:animEffect transition="in" filter="dissolve">
                                      <p:cBhvr>
                                        <p:cTn id="7"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1"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24691" y="-138545"/>
            <a:ext cx="12191999" cy="6858000"/>
          </a:xfrm>
          <a:prstGeom prst="rect">
            <a:avLst/>
          </a:prstGeom>
          <a:ln w="228600" cap="sq" cmpd="thickThin">
            <a:solidFill>
              <a:srgbClr val="000000"/>
            </a:solidFill>
            <a:prstDash val="solid"/>
            <a:miter lim="800000"/>
          </a:ln>
          <a:effectLst>
            <a:innerShdw blurRad="76200">
              <a:srgbClr val="000000"/>
            </a:innerShdw>
          </a:effectLst>
        </p:spPr>
      </p:pic>
      <p:pic>
        <p:nvPicPr>
          <p:cNvPr id="3" name="Immagine 2"/>
          <p:cNvPicPr>
            <a:picLocks noChangeAspect="1"/>
          </p:cNvPicPr>
          <p:nvPr/>
        </p:nvPicPr>
        <p:blipFill>
          <a:blip r:embed="rId3"/>
          <a:stretch>
            <a:fillRect/>
          </a:stretch>
        </p:blipFill>
        <p:spPr>
          <a:xfrm>
            <a:off x="11932348" y="6338697"/>
            <a:ext cx="519303" cy="519303"/>
          </a:xfrm>
          <a:prstGeom prst="rect">
            <a:avLst/>
          </a:prstGeom>
        </p:spPr>
      </p:pic>
    </p:spTree>
    <p:extLst>
      <p:ext uri="{BB962C8B-B14F-4D97-AF65-F5344CB8AC3E}">
        <p14:creationId xmlns:p14="http://schemas.microsoft.com/office/powerpoint/2010/main" val="38743163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 name="Group 9"/>
          <p:cNvGrpSpPr/>
          <p:nvPr/>
        </p:nvGrpSpPr>
        <p:grpSpPr>
          <a:xfrm>
            <a:off x="363888" y="5322559"/>
            <a:ext cx="1030305" cy="1030306"/>
            <a:chOff x="0" y="0"/>
            <a:chExt cx="1030304" cy="1030304"/>
          </a:xfrm>
        </p:grpSpPr>
        <p:sp>
          <p:nvSpPr>
            <p:cNvPr id="260" name="Freeform: Shape 10"/>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61" name="Oval 11"/>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62" name="Oval 12"/>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63" name="Freeform: Shape 13"/>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265" name="Rectangle 15"/>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sp>
        <p:nvSpPr>
          <p:cNvPr id="267" name="Freeform: Shape 17"/>
          <p:cNvSpPr/>
          <p:nvPr/>
        </p:nvSpPr>
        <p:spPr>
          <a:xfrm>
            <a:off x="10795000" y="-1"/>
            <a:ext cx="360000" cy="274640"/>
          </a:xfrm>
          <a:custGeom>
            <a:avLst/>
            <a:gdLst/>
            <a:ahLst/>
            <a:cxnLst>
              <a:cxn ang="0">
                <a:pos x="wd2" y="hd2"/>
              </a:cxn>
              <a:cxn ang="5400000">
                <a:pos x="wd2" y="hd2"/>
              </a:cxn>
              <a:cxn ang="10800000">
                <a:pos x="wd2" y="hd2"/>
              </a:cxn>
              <a:cxn ang="16200000">
                <a:pos x="wd2" y="hd2"/>
              </a:cxn>
            </a:cxnLst>
            <a:rect l="0" t="0" r="r" b="b"/>
            <a:pathLst>
              <a:path w="21600" h="21600" extrusionOk="0">
                <a:moveTo>
                  <a:pt x="1843" y="0"/>
                </a:moveTo>
                <a:lnTo>
                  <a:pt x="19757" y="0"/>
                </a:lnTo>
                <a:lnTo>
                  <a:pt x="20751" y="1933"/>
                </a:lnTo>
                <a:cubicBezTo>
                  <a:pt x="21298" y="3626"/>
                  <a:pt x="21600" y="5489"/>
                  <a:pt x="21600" y="7443"/>
                </a:cubicBezTo>
                <a:cubicBezTo>
                  <a:pt x="21600" y="15262"/>
                  <a:pt x="16765" y="21600"/>
                  <a:pt x="10800" y="21600"/>
                </a:cubicBezTo>
                <a:cubicBezTo>
                  <a:pt x="4835" y="21600"/>
                  <a:pt x="0" y="15262"/>
                  <a:pt x="0" y="7443"/>
                </a:cubicBezTo>
                <a:cubicBezTo>
                  <a:pt x="0" y="5489"/>
                  <a:pt x="302" y="3626"/>
                  <a:pt x="849" y="1933"/>
                </a:cubicBezTo>
                <a:close/>
              </a:path>
            </a:pathLst>
          </a:custGeom>
          <a:gradFill>
            <a:gsLst>
              <a:gs pos="60000">
                <a:srgbClr val="1B192E"/>
              </a:gs>
              <a:gs pos="100000">
                <a:srgbClr val="7771B2"/>
              </a:gs>
            </a:gsLst>
            <a:path path="circle">
              <a:fillToRect l="119636" t="37721" r="-19636" b="62278"/>
            </a:path>
          </a:gradFill>
          <a:ln w="12700">
            <a:miter lim="400000"/>
          </a:ln>
        </p:spPr>
        <p:txBody>
          <a:bodyPr lIns="45719" rIns="45719" anchor="ctr"/>
          <a:lstStyle/>
          <a:p>
            <a:pPr algn="ctr">
              <a:defRPr>
                <a:solidFill>
                  <a:srgbClr val="FFFFFF"/>
                </a:solidFill>
              </a:defRPr>
            </a:pPr>
            <a:endParaRPr/>
          </a:p>
        </p:txBody>
      </p:sp>
      <p:sp>
        <p:nvSpPr>
          <p:cNvPr id="268" name="Segnaposto testo 3"/>
          <p:cNvSpPr txBox="1">
            <a:spLocks noGrp="1"/>
          </p:cNvSpPr>
          <p:nvPr>
            <p:ph type="body" sz="quarter" idx="1"/>
          </p:nvPr>
        </p:nvSpPr>
        <p:spPr>
          <a:xfrm>
            <a:off x="5282388" y="206609"/>
            <a:ext cx="6373814" cy="1562961"/>
          </a:xfrm>
          <a:prstGeom prst="rect">
            <a:avLst/>
          </a:prstGeom>
        </p:spPr>
        <p:txBody>
          <a:bodyPr>
            <a:noAutofit/>
          </a:bodyPr>
          <a:lstStyle>
            <a:lvl1pPr algn="just">
              <a:lnSpc>
                <a:spcPct val="88000"/>
              </a:lnSpc>
              <a:defRPr sz="1400"/>
            </a:lvl1pPr>
          </a:lstStyle>
          <a:p>
            <a:r>
              <a:rPr lang="it-IT" sz="2000" b="1" dirty="0"/>
              <a:t>Abbiamo visto che gli incendi producono un’enorme quantità di anidride carbonica. Questa, se non debitamente riassorbita, incrementerà l’effetto serra, che porterà a un ulteriore surriscaldamento globale. Temperatura più alte porteranno a periodi di siccità, che priveranno dell’acqua non solo l’uomo, ma anche il terreno e le piante. Questo crea una condizione favorevole per la diffusione e il prolungamento della “stagione degli incendi”. </a:t>
            </a:r>
          </a:p>
        </p:txBody>
      </p:sp>
      <p:pic>
        <p:nvPicPr>
          <p:cNvPr id="269" name="Segnaposto immagine 4" descr="Segnaposto immagine 4"/>
          <p:cNvPicPr>
            <a:picLocks noGrp="1" noChangeAspect="1"/>
          </p:cNvPicPr>
          <p:nvPr>
            <p:ph type="pic" idx="13"/>
          </p:nvPr>
        </p:nvPicPr>
        <p:blipFill>
          <a:blip r:embed="rId2"/>
          <a:srcRect t="10710" b="16826"/>
          <a:stretch>
            <a:fillRect/>
          </a:stretch>
        </p:blipFill>
        <p:spPr>
          <a:xfrm>
            <a:off x="19" y="2661507"/>
            <a:ext cx="12191981" cy="4196493"/>
          </a:xfrm>
          <a:prstGeom prst="rect">
            <a:avLst/>
          </a:prstGeom>
        </p:spPr>
      </p:pic>
      <p:sp>
        <p:nvSpPr>
          <p:cNvPr id="273" name="Rectangle 23"/>
          <p:cNvSpPr/>
          <p:nvPr/>
        </p:nvSpPr>
        <p:spPr>
          <a:xfrm>
            <a:off x="0" y="5773728"/>
            <a:ext cx="12192000" cy="1084272"/>
          </a:xfrm>
          <a:prstGeom prst="rect">
            <a:avLst/>
          </a:prstGeom>
          <a:gradFill>
            <a:gsLst>
              <a:gs pos="40000">
                <a:srgbClr val="1B192E">
                  <a:alpha val="0"/>
                </a:srgbClr>
              </a:gs>
              <a:gs pos="100000">
                <a:srgbClr val="1B192E">
                  <a:alpha val="60000"/>
                </a:srgbClr>
              </a:gs>
            </a:gsLst>
            <a:lin ang="5400000"/>
          </a:gradFill>
          <a:ln w="12700">
            <a:miter lim="400000"/>
          </a:ln>
        </p:spPr>
        <p:txBody>
          <a:bodyPr lIns="45719" rIns="45719" anchor="ctr"/>
          <a:lstStyle/>
          <a:p>
            <a:pPr algn="ctr">
              <a:defRPr>
                <a:solidFill>
                  <a:srgbClr val="FFFFFF"/>
                </a:solidFill>
              </a:defRPr>
            </a:pPr>
            <a:endParaRPr/>
          </a:p>
        </p:txBody>
      </p:sp>
      <p:sp>
        <p:nvSpPr>
          <p:cNvPr id="2" name="Rettangolo 1"/>
          <p:cNvSpPr/>
          <p:nvPr/>
        </p:nvSpPr>
        <p:spPr>
          <a:xfrm>
            <a:off x="-614624" y="446132"/>
            <a:ext cx="6511637" cy="1323439"/>
          </a:xfrm>
          <a:prstGeom prst="rect">
            <a:avLst/>
          </a:prstGeom>
          <a:noFill/>
        </p:spPr>
        <p:txBody>
          <a:bodyPr wrap="square" lIns="91440" tIns="45720" rIns="91440" bIns="45720">
            <a:spAutoFit/>
          </a:bodyPr>
          <a:lstStyle/>
          <a:p>
            <a:pPr algn="ctr"/>
            <a:r>
              <a:rPr lang="it-IT" sz="40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UN PERICOLOSO CIRCOLO VIZIOSO </a:t>
            </a:r>
            <a:endParaRPr lang="it-IT" sz="40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3" name="Immagine 2"/>
          <p:cNvPicPr>
            <a:picLocks noChangeAspect="1"/>
          </p:cNvPicPr>
          <p:nvPr/>
        </p:nvPicPr>
        <p:blipFill>
          <a:blip r:embed="rId3"/>
          <a:stretch>
            <a:fillRect/>
          </a:stretch>
        </p:blipFill>
        <p:spPr>
          <a:xfrm>
            <a:off x="11375065" y="604106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268"/>
                                        </p:tgtEl>
                                        <p:attrNameLst>
                                          <p:attrName>style.visibility</p:attrName>
                                        </p:attrNameLst>
                                      </p:cBhvr>
                                      <p:to>
                                        <p:strVal val="visible"/>
                                      </p:to>
                                    </p:set>
                                    <p:animEffect transition="in" filter="dissolve">
                                      <p:cBhvr>
                                        <p:cTn id="7" dur="500"/>
                                        <p:tgtEl>
                                          <p:spTgt spid="26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2" animBg="1" advAuto="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stretch>
            <a:fillRect/>
          </a:stretch>
        </p:blipFill>
        <p:spPr>
          <a:xfrm>
            <a:off x="5749636" y="1"/>
            <a:ext cx="6442364" cy="6858000"/>
          </a:xfrm>
          <a:prstGeom prst="rect">
            <a:avLst/>
          </a:prstGeom>
          <a:ln w="228600" cap="sq" cmpd="thickThin">
            <a:solidFill>
              <a:srgbClr val="000000"/>
            </a:solidFill>
            <a:prstDash val="solid"/>
            <a:miter lim="800000"/>
          </a:ln>
          <a:effectLst>
            <a:innerShdw blurRad="76200">
              <a:srgbClr val="000000"/>
            </a:innerShdw>
          </a:effectLst>
        </p:spPr>
      </p:pic>
      <p:pic>
        <p:nvPicPr>
          <p:cNvPr id="7" name="Immagine 6"/>
          <p:cNvPicPr>
            <a:picLocks noChangeAspect="1"/>
          </p:cNvPicPr>
          <p:nvPr/>
        </p:nvPicPr>
        <p:blipFill>
          <a:blip r:embed="rId3"/>
          <a:stretch>
            <a:fillRect/>
          </a:stretch>
        </p:blipFill>
        <p:spPr>
          <a:xfrm>
            <a:off x="0" y="0"/>
            <a:ext cx="5749636" cy="6858000"/>
          </a:xfrm>
          <a:prstGeom prst="rect">
            <a:avLst/>
          </a:prstGeom>
          <a:ln w="228600" cap="sq" cmpd="thickThin">
            <a:solidFill>
              <a:srgbClr val="000000"/>
            </a:solidFill>
            <a:prstDash val="solid"/>
            <a:miter lim="800000"/>
          </a:ln>
          <a:effectLst>
            <a:innerShdw blurRad="76200">
              <a:srgbClr val="000000"/>
            </a:innerShdw>
          </a:effectLst>
        </p:spPr>
      </p:pic>
      <p:pic>
        <p:nvPicPr>
          <p:cNvPr id="2" name="Immagine 1"/>
          <p:cNvPicPr>
            <a:picLocks noChangeAspect="1"/>
          </p:cNvPicPr>
          <p:nvPr/>
        </p:nvPicPr>
        <p:blipFill>
          <a:blip r:embed="rId4"/>
          <a:stretch>
            <a:fillRect/>
          </a:stretch>
        </p:blipFill>
        <p:spPr>
          <a:xfrm>
            <a:off x="11923628" y="6487511"/>
            <a:ext cx="536743" cy="536743"/>
          </a:xfrm>
          <a:prstGeom prst="rect">
            <a:avLst/>
          </a:prstGeom>
        </p:spPr>
      </p:pic>
    </p:spTree>
    <p:extLst>
      <p:ext uri="{BB962C8B-B14F-4D97-AF65-F5344CB8AC3E}">
        <p14:creationId xmlns:p14="http://schemas.microsoft.com/office/powerpoint/2010/main" val="37827101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1"/>
          </p:nvPr>
        </p:nvSpPr>
        <p:spPr>
          <a:xfrm>
            <a:off x="17972" y="787773"/>
            <a:ext cx="4626027" cy="5042003"/>
          </a:xfrm>
        </p:spPr>
        <p:txBody>
          <a:bodyPr>
            <a:noAutofit/>
          </a:bodyPr>
          <a:lstStyle/>
          <a:p>
            <a:r>
              <a:rPr lang="it-IT" sz="2400" b="1" dirty="0"/>
              <a:t>L’effetto serra è un processo  attraverso il quale la Terra riesce a trattenere nella propria atmosfera una parte dell’energia prodotta dal Sole. Attraverso questo processo la terra riesce a regolare la sua temperatura, tutto ciò è possibile grazie all’ausilio di alcuni gas, definiti gas serra. </a:t>
            </a:r>
          </a:p>
        </p:txBody>
      </p:sp>
      <p:sp>
        <p:nvSpPr>
          <p:cNvPr id="5" name="Rettangolo 4"/>
          <p:cNvSpPr/>
          <p:nvPr/>
        </p:nvSpPr>
        <p:spPr>
          <a:xfrm>
            <a:off x="3202192" y="0"/>
            <a:ext cx="6147837" cy="923330"/>
          </a:xfrm>
          <a:prstGeom prst="rect">
            <a:avLst/>
          </a:prstGeom>
          <a:noFill/>
        </p:spPr>
        <p:txBody>
          <a:bodyPr wrap="non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EFFETTO SERRA </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6" name="Immagine 5"/>
          <p:cNvPicPr>
            <a:picLocks noChangeAspect="1"/>
          </p:cNvPicPr>
          <p:nvPr/>
        </p:nvPicPr>
        <p:blipFill>
          <a:blip r:embed="rId2"/>
          <a:stretch>
            <a:fillRect/>
          </a:stretch>
        </p:blipFill>
        <p:spPr>
          <a:xfrm>
            <a:off x="4643999" y="1039091"/>
            <a:ext cx="7548001" cy="5818909"/>
          </a:xfrm>
          <a:prstGeom prst="rect">
            <a:avLst/>
          </a:prstGeom>
          <a:ln>
            <a:noFill/>
          </a:ln>
          <a:effectLst>
            <a:softEdge rad="112500"/>
          </a:effectLst>
        </p:spPr>
      </p:pic>
      <p:pic>
        <p:nvPicPr>
          <p:cNvPr id="2" name="Immagine 1"/>
          <p:cNvPicPr>
            <a:picLocks noChangeAspect="1"/>
          </p:cNvPicPr>
          <p:nvPr/>
        </p:nvPicPr>
        <p:blipFill>
          <a:blip r:embed="rId3"/>
          <a:stretch>
            <a:fillRect/>
          </a:stretch>
        </p:blipFill>
        <p:spPr>
          <a:xfrm>
            <a:off x="11375065" y="6041065"/>
            <a:ext cx="816935" cy="816935"/>
          </a:xfrm>
          <a:prstGeom prst="rect">
            <a:avLst/>
          </a:prstGeom>
        </p:spPr>
      </p:pic>
    </p:spTree>
    <p:extLst>
      <p:ext uri="{BB962C8B-B14F-4D97-AF65-F5344CB8AC3E}">
        <p14:creationId xmlns:p14="http://schemas.microsoft.com/office/powerpoint/2010/main" val="36949065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9" name="Group 9"/>
          <p:cNvGrpSpPr/>
          <p:nvPr/>
        </p:nvGrpSpPr>
        <p:grpSpPr>
          <a:xfrm>
            <a:off x="363888" y="5322559"/>
            <a:ext cx="1030305" cy="1030306"/>
            <a:chOff x="0" y="0"/>
            <a:chExt cx="1030304" cy="1030304"/>
          </a:xfrm>
        </p:grpSpPr>
        <p:sp>
          <p:nvSpPr>
            <p:cNvPr id="275" name="Freeform: Shape 10"/>
            <p:cNvSpPr/>
            <p:nvPr/>
          </p:nvSpPr>
          <p:spPr>
            <a:xfrm rot="13500000">
              <a:off x="28116" y="306949"/>
              <a:ext cx="926986" cy="46349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1B192E"/>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76" name="Oval 11"/>
            <p:cNvSpPr/>
            <p:nvPr/>
          </p:nvSpPr>
          <p:spPr>
            <a:xfrm rot="18900000">
              <a:off x="874696" y="502700"/>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77" name="Oval 12"/>
            <p:cNvSpPr/>
            <p:nvPr/>
          </p:nvSpPr>
          <p:spPr>
            <a:xfrm rot="18900000">
              <a:off x="384183" y="12187"/>
              <a:ext cx="53551" cy="233297"/>
            </a:xfrm>
            <a:prstGeom prst="ellipse">
              <a:avLst/>
            </a:prstGeom>
            <a:solidFill>
              <a:srgbClr val="2C284A"/>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78" name="Freeform: Shape 13"/>
            <p:cNvSpPr/>
            <p:nvPr/>
          </p:nvSpPr>
          <p:spPr>
            <a:xfrm rot="13500000">
              <a:off x="51659" y="250109"/>
              <a:ext cx="926986" cy="53008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9671"/>
                    <a:pt x="21600" y="21600"/>
                  </a:cubicBezTo>
                  <a:lnTo>
                    <a:pt x="16200" y="21600"/>
                  </a:lnTo>
                  <a:cubicBezTo>
                    <a:pt x="16200" y="15635"/>
                    <a:pt x="13782" y="10800"/>
                    <a:pt x="10800" y="10800"/>
                  </a:cubicBezTo>
                  <a:cubicBezTo>
                    <a:pt x="7818" y="10800"/>
                    <a:pt x="5400" y="15635"/>
                    <a:pt x="5400" y="21600"/>
                  </a:cubicBezTo>
                  <a:lnTo>
                    <a:pt x="0" y="21600"/>
                  </a:lnTo>
                  <a:cubicBezTo>
                    <a:pt x="0" y="9671"/>
                    <a:pt x="4835" y="0"/>
                    <a:pt x="10800" y="0"/>
                  </a:cubicBezTo>
                  <a:close/>
                </a:path>
              </a:pathLst>
            </a:custGeom>
            <a:solidFill>
              <a:srgbClr val="7771B2">
                <a:alpha val="2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280" name="Rectangle 15"/>
          <p:cNvSpPr/>
          <p:nvPr/>
        </p:nvSpPr>
        <p:spPr>
          <a:xfrm>
            <a:off x="0" y="0"/>
            <a:ext cx="12192000" cy="6858000"/>
          </a:xfrm>
          <a:prstGeom prst="rect">
            <a:avLst/>
          </a:prstGeom>
          <a:solidFill>
            <a:srgbClr val="1B192E"/>
          </a:solidFill>
          <a:ln w="12700">
            <a:miter lim="400000"/>
          </a:ln>
        </p:spPr>
        <p:txBody>
          <a:bodyPr lIns="45719" rIns="45719" anchor="ctr"/>
          <a:lstStyle/>
          <a:p>
            <a:pPr algn="ctr">
              <a:defRPr>
                <a:solidFill>
                  <a:srgbClr val="FFFFFF"/>
                </a:solidFill>
              </a:defRPr>
            </a:pPr>
            <a:endParaRPr/>
          </a:p>
        </p:txBody>
      </p:sp>
      <p:pic>
        <p:nvPicPr>
          <p:cNvPr id="283" name="Segnaposto contenuto 4" descr="Segnaposto contenuto 4"/>
          <p:cNvPicPr>
            <a:picLocks noChangeAspect="1"/>
          </p:cNvPicPr>
          <p:nvPr/>
        </p:nvPicPr>
        <p:blipFill>
          <a:blip r:embed="rId2"/>
          <a:srcRect l="13378" r="698"/>
          <a:stretch>
            <a:fillRect/>
          </a:stretch>
        </p:blipFill>
        <p:spPr>
          <a:xfrm>
            <a:off x="460776" y="2604134"/>
            <a:ext cx="5773740" cy="3779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7" name="Segnaposto testo 3"/>
          <p:cNvSpPr txBox="1">
            <a:spLocks noGrp="1"/>
          </p:cNvSpPr>
          <p:nvPr>
            <p:ph type="body" sz="quarter" idx="1"/>
          </p:nvPr>
        </p:nvSpPr>
        <p:spPr>
          <a:xfrm>
            <a:off x="6511577" y="580361"/>
            <a:ext cx="5738060" cy="4789285"/>
          </a:xfrm>
          <a:prstGeom prst="rect">
            <a:avLst/>
          </a:prstGeom>
        </p:spPr>
        <p:txBody>
          <a:bodyPr>
            <a:noAutofit/>
          </a:bodyPr>
          <a:lstStyle/>
          <a:p>
            <a:pPr marL="0" indent="0">
              <a:lnSpc>
                <a:spcPct val="100000"/>
              </a:lnSpc>
              <a:spcBef>
                <a:spcPts val="0"/>
              </a:spcBef>
              <a:buSzTx/>
              <a:buNone/>
            </a:pPr>
            <a:r>
              <a:rPr lang="it-IT" sz="2000" b="1" dirty="0"/>
              <a:t>Il fenomeno dello scioglimenti dei ghiacci viene studiato ormai da diversi decenni, in particolare a partire dagli anni ‘70, quando la riduzione ai Poli si è resa più veloce ed evidente. Questa alterazione ambientale non è però ravvisabile unicamente all’Artico e in Antartide, ma anche sui grandi ghiacciai montani di tutto il mondo.</a:t>
            </a:r>
          </a:p>
          <a:p>
            <a:pPr marL="0" indent="0">
              <a:lnSpc>
                <a:spcPct val="100000"/>
              </a:lnSpc>
              <a:spcBef>
                <a:spcPts val="0"/>
              </a:spcBef>
              <a:buSzTx/>
              <a:buNone/>
            </a:pPr>
            <a:r>
              <a:rPr lang="it-IT" sz="2000" b="1" dirty="0"/>
              <a:t>Dalla seconda metà del 1900, la quota di ghiacciai persa ogni anno è cresciuta a una velocità sempre maggiore. Secondo alcune rilevazioni condotte dalla Nasa, sono 300 miliardi le tonnellate di ghiaccio che scompaiono ogni anno a ridosso del Polo Nord, mentre circa 130 i miliardi al Polo Sud. </a:t>
            </a:r>
          </a:p>
        </p:txBody>
      </p:sp>
      <p:sp>
        <p:nvSpPr>
          <p:cNvPr id="2" name="Rettangolo 1"/>
          <p:cNvSpPr/>
          <p:nvPr/>
        </p:nvSpPr>
        <p:spPr>
          <a:xfrm>
            <a:off x="119735" y="578792"/>
            <a:ext cx="5837719" cy="1446550"/>
          </a:xfrm>
          <a:prstGeom prst="rect">
            <a:avLst/>
          </a:prstGeom>
          <a:noFill/>
        </p:spPr>
        <p:txBody>
          <a:bodyPr wrap="square" lIns="91440" tIns="45720" rIns="91440" bIns="45720">
            <a:spAutoFit/>
          </a:bodyPr>
          <a:lstStyle/>
          <a:p>
            <a:pPr algn="ctr"/>
            <a:r>
              <a:rPr lang="it-IT" sz="4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LO SCIOGLIMENTO DEI GHIACCIAI</a:t>
            </a:r>
            <a:endParaRPr lang="it-IT" sz="4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3" name="Immagine 2"/>
          <p:cNvPicPr>
            <a:picLocks noChangeAspect="1"/>
          </p:cNvPicPr>
          <p:nvPr/>
        </p:nvPicPr>
        <p:blipFill>
          <a:blip r:embed="rId3"/>
          <a:stretch>
            <a:fillRect/>
          </a:stretch>
        </p:blipFill>
        <p:spPr>
          <a:xfrm>
            <a:off x="11398609" y="6043325"/>
            <a:ext cx="816935" cy="816935"/>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287"/>
                                        </p:tgtEl>
                                        <p:attrNameLst>
                                          <p:attrName>style.visibility</p:attrName>
                                        </p:attrNameLst>
                                      </p:cBhvr>
                                      <p:to>
                                        <p:strVal val="visible"/>
                                      </p:to>
                                    </p:set>
                                    <p:animEffect transition="in" filter="dissolve">
                                      <p:cBhvr>
                                        <p:cTn id="7" dur="500"/>
                                        <p:tgtEl>
                                          <p:spTgt spid="287"/>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nodeType="clickEffect">
                                  <p:stCondLst>
                                    <p:cond delay="0"/>
                                  </p:stCondLst>
                                  <p:childTnLst>
                                    <p:animClr clrSpc="rgb" dir="cw">
                                      <p:cBhvr override="childStyle">
                                        <p:cTn id="11" dur="500" fill="hold"/>
                                        <p:tgtEl>
                                          <p:spTgt spid="2">
                                            <p:txEl>
                                              <p:pRg st="0" end="0"/>
                                            </p:txEl>
                                          </p:spTgt>
                                        </p:tgtEl>
                                        <p:attrNameLst>
                                          <p:attrName>style.color</p:attrName>
                                        </p:attrNameLst>
                                      </p:cBhvr>
                                      <p:to>
                                        <a:schemeClr val="accent2"/>
                                      </p:to>
                                    </p:animClr>
                                    <p:animClr clrSpc="rgb" dir="cw">
                                      <p:cBhvr>
                                        <p:cTn id="12" dur="500" fill="hold"/>
                                        <p:tgtEl>
                                          <p:spTgt spid="2">
                                            <p:txEl>
                                              <p:pRg st="0" end="0"/>
                                            </p:txEl>
                                          </p:spTgt>
                                        </p:tgtEl>
                                        <p:attrNameLst>
                                          <p:attrName>fillcolor</p:attrName>
                                        </p:attrNameLst>
                                      </p:cBhvr>
                                      <p:to>
                                        <a:schemeClr val="accent2"/>
                                      </p:to>
                                    </p:animClr>
                                    <p:set>
                                      <p:cBhvr>
                                        <p:cTn id="13" dur="500" fill="hold"/>
                                        <p:tgtEl>
                                          <p:spTgt spid="2">
                                            <p:txEl>
                                              <p:pRg st="0" end="0"/>
                                            </p:txEl>
                                          </p:spTgt>
                                        </p:tgtEl>
                                        <p:attrNameLst>
                                          <p:attrName>fill.type</p:attrName>
                                        </p:attrNameLst>
                                      </p:cBhvr>
                                      <p:to>
                                        <p:strVal val="solid"/>
                                      </p:to>
                                    </p:set>
                                    <p:set>
                                      <p:cBhvr>
                                        <p:cTn id="14" dur="500" fill="hold"/>
                                        <p:tgtEl>
                                          <p:spTgt spid="2">
                                            <p:txEl>
                                              <p:pRg st="0" end="0"/>
                                            </p:txEl>
                                          </p:spTgt>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31" presetClass="exit" presetSubtype="0" fill="hold" nodeType="clickEffect">
                                  <p:stCondLst>
                                    <p:cond delay="0"/>
                                  </p:stCondLst>
                                  <p:childTnLst>
                                    <p:anim calcmode="lin" valueType="num">
                                      <p:cBhvr>
                                        <p:cTn id="18" dur="1000"/>
                                        <p:tgtEl>
                                          <p:spTgt spid="287">
                                            <p:txEl>
                                              <p:pRg st="0" end="0"/>
                                            </p:txEl>
                                          </p:spTgt>
                                        </p:tgtEl>
                                        <p:attrNameLst>
                                          <p:attrName>ppt_w</p:attrName>
                                        </p:attrNameLst>
                                      </p:cBhvr>
                                      <p:tavLst>
                                        <p:tav tm="0">
                                          <p:val>
                                            <p:strVal val="ppt_w"/>
                                          </p:val>
                                        </p:tav>
                                        <p:tav tm="100000">
                                          <p:val>
                                            <p:fltVal val="0"/>
                                          </p:val>
                                        </p:tav>
                                      </p:tavLst>
                                    </p:anim>
                                    <p:anim calcmode="lin" valueType="num">
                                      <p:cBhvr>
                                        <p:cTn id="19" dur="1000"/>
                                        <p:tgtEl>
                                          <p:spTgt spid="287">
                                            <p:txEl>
                                              <p:pRg st="0" end="0"/>
                                            </p:txEl>
                                          </p:spTgt>
                                        </p:tgtEl>
                                        <p:attrNameLst>
                                          <p:attrName>ppt_h</p:attrName>
                                        </p:attrNameLst>
                                      </p:cBhvr>
                                      <p:tavLst>
                                        <p:tav tm="0">
                                          <p:val>
                                            <p:strVal val="ppt_h"/>
                                          </p:val>
                                        </p:tav>
                                        <p:tav tm="100000">
                                          <p:val>
                                            <p:fltVal val="0"/>
                                          </p:val>
                                        </p:tav>
                                      </p:tavLst>
                                    </p:anim>
                                    <p:anim calcmode="lin" valueType="num">
                                      <p:cBhvr>
                                        <p:cTn id="20" dur="1000"/>
                                        <p:tgtEl>
                                          <p:spTgt spid="287">
                                            <p:txEl>
                                              <p:pRg st="0" end="0"/>
                                            </p:txEl>
                                          </p:spTgt>
                                        </p:tgtEl>
                                        <p:attrNameLst>
                                          <p:attrName>style.rotation</p:attrName>
                                        </p:attrNameLst>
                                      </p:cBhvr>
                                      <p:tavLst>
                                        <p:tav tm="0">
                                          <p:val>
                                            <p:fltVal val="0"/>
                                          </p:val>
                                        </p:tav>
                                        <p:tav tm="100000">
                                          <p:val>
                                            <p:fltVal val="90"/>
                                          </p:val>
                                        </p:tav>
                                      </p:tavLst>
                                    </p:anim>
                                    <p:animEffect transition="out" filter="fade">
                                      <p:cBhvr>
                                        <p:cTn id="21" dur="1000"/>
                                        <p:tgtEl>
                                          <p:spTgt spid="287">
                                            <p:txEl>
                                              <p:pRg st="0" end="0"/>
                                            </p:txEl>
                                          </p:spTgt>
                                        </p:tgtEl>
                                      </p:cBhvr>
                                    </p:animEffect>
                                    <p:set>
                                      <p:cBhvr>
                                        <p:cTn id="22" dur="1" fill="hold">
                                          <p:stCondLst>
                                            <p:cond delay="999"/>
                                          </p:stCondLst>
                                        </p:cTn>
                                        <p:tgtEl>
                                          <p:spTgt spid="287">
                                            <p:txEl>
                                              <p:pRg st="0" end="0"/>
                                            </p:txEl>
                                          </p:spTgt>
                                        </p:tgtEl>
                                        <p:attrNameLst>
                                          <p:attrName>style.visibility</p:attrName>
                                        </p:attrNameLst>
                                      </p:cBhvr>
                                      <p:to>
                                        <p:strVal val="hidden"/>
                                      </p:to>
                                    </p:set>
                                  </p:childTnLst>
                                </p:cTn>
                              </p:par>
                              <p:par>
                                <p:cTn id="23" presetID="31" presetClass="exit" presetSubtype="0" fill="hold" nodeType="withEffect">
                                  <p:stCondLst>
                                    <p:cond delay="0"/>
                                  </p:stCondLst>
                                  <p:childTnLst>
                                    <p:anim calcmode="lin" valueType="num">
                                      <p:cBhvr>
                                        <p:cTn id="24" dur="1000"/>
                                        <p:tgtEl>
                                          <p:spTgt spid="287">
                                            <p:txEl>
                                              <p:pRg st="1" end="1"/>
                                            </p:txEl>
                                          </p:spTgt>
                                        </p:tgtEl>
                                        <p:attrNameLst>
                                          <p:attrName>ppt_w</p:attrName>
                                        </p:attrNameLst>
                                      </p:cBhvr>
                                      <p:tavLst>
                                        <p:tav tm="0">
                                          <p:val>
                                            <p:strVal val="ppt_w"/>
                                          </p:val>
                                        </p:tav>
                                        <p:tav tm="100000">
                                          <p:val>
                                            <p:fltVal val="0"/>
                                          </p:val>
                                        </p:tav>
                                      </p:tavLst>
                                    </p:anim>
                                    <p:anim calcmode="lin" valueType="num">
                                      <p:cBhvr>
                                        <p:cTn id="25" dur="1000"/>
                                        <p:tgtEl>
                                          <p:spTgt spid="287">
                                            <p:txEl>
                                              <p:pRg st="1" end="1"/>
                                            </p:txEl>
                                          </p:spTgt>
                                        </p:tgtEl>
                                        <p:attrNameLst>
                                          <p:attrName>ppt_h</p:attrName>
                                        </p:attrNameLst>
                                      </p:cBhvr>
                                      <p:tavLst>
                                        <p:tav tm="0">
                                          <p:val>
                                            <p:strVal val="ppt_h"/>
                                          </p:val>
                                        </p:tav>
                                        <p:tav tm="100000">
                                          <p:val>
                                            <p:fltVal val="0"/>
                                          </p:val>
                                        </p:tav>
                                      </p:tavLst>
                                    </p:anim>
                                    <p:anim calcmode="lin" valueType="num">
                                      <p:cBhvr>
                                        <p:cTn id="26" dur="1000"/>
                                        <p:tgtEl>
                                          <p:spTgt spid="287">
                                            <p:txEl>
                                              <p:pRg st="1" end="1"/>
                                            </p:txEl>
                                          </p:spTgt>
                                        </p:tgtEl>
                                        <p:attrNameLst>
                                          <p:attrName>style.rotation</p:attrName>
                                        </p:attrNameLst>
                                      </p:cBhvr>
                                      <p:tavLst>
                                        <p:tav tm="0">
                                          <p:val>
                                            <p:fltVal val="0"/>
                                          </p:val>
                                        </p:tav>
                                        <p:tav tm="100000">
                                          <p:val>
                                            <p:fltVal val="90"/>
                                          </p:val>
                                        </p:tav>
                                      </p:tavLst>
                                    </p:anim>
                                    <p:animEffect transition="out" filter="fade">
                                      <p:cBhvr>
                                        <p:cTn id="27" dur="1000"/>
                                        <p:tgtEl>
                                          <p:spTgt spid="287">
                                            <p:txEl>
                                              <p:pRg st="1" end="1"/>
                                            </p:txEl>
                                          </p:spTgt>
                                        </p:tgtEl>
                                      </p:cBhvr>
                                    </p:animEffect>
                                    <p:set>
                                      <p:cBhvr>
                                        <p:cTn id="28" dur="1" fill="hold">
                                          <p:stCondLst>
                                            <p:cond delay="999"/>
                                          </p:stCondLst>
                                        </p:cTn>
                                        <p:tgtEl>
                                          <p:spTgt spid="287">
                                            <p:txEl>
                                              <p:pRg st="1" end="1"/>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83"/>
                                        </p:tgtEl>
                                        <p:attrNameLst>
                                          <p:attrName>style.visibility</p:attrName>
                                        </p:attrNameLst>
                                      </p:cBhvr>
                                      <p:to>
                                        <p:strVal val="visible"/>
                                      </p:to>
                                    </p:set>
                                    <p:animEffect transition="in" filter="barn(inVertical)">
                                      <p:cBhvr>
                                        <p:cTn id="33"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Segnaposto testo 2"/>
          <p:cNvSpPr txBox="1">
            <a:spLocks noGrp="1"/>
          </p:cNvSpPr>
          <p:nvPr>
            <p:ph type="body" idx="1"/>
          </p:nvPr>
        </p:nvSpPr>
        <p:spPr>
          <a:xfrm>
            <a:off x="450744" y="1011382"/>
            <a:ext cx="11308628" cy="5657563"/>
          </a:xfrm>
          <a:prstGeom prst="rect">
            <a:avLst/>
          </a:prstGeom>
        </p:spPr>
        <p:txBody>
          <a:bodyPr anchor="ctr">
            <a:normAutofit/>
          </a:bodyPr>
          <a:lstStyle/>
          <a:p>
            <a:pPr>
              <a:lnSpc>
                <a:spcPct val="88000"/>
              </a:lnSpc>
              <a:defRPr sz="1500"/>
            </a:pPr>
            <a:r>
              <a:rPr lang="it-IT" sz="1800" dirty="0"/>
              <a:t>Nei  prossimi anni si potrebbe assistere a conseguenze quali:</a:t>
            </a:r>
          </a:p>
          <a:p>
            <a:pPr algn="just">
              <a:lnSpc>
                <a:spcPct val="88000"/>
              </a:lnSpc>
              <a:defRPr sz="1500"/>
            </a:pPr>
            <a:r>
              <a:rPr lang="it-IT" sz="1800" dirty="0"/>
              <a:t>•</a:t>
            </a:r>
            <a:r>
              <a:rPr lang="it-IT" sz="1800" dirty="0">
                <a:solidFill>
                  <a:schemeClr val="accent2">
                    <a:lumMod val="60000"/>
                    <a:lumOff val="40000"/>
                    <a:alpha val="80000"/>
                  </a:schemeClr>
                </a:solidFill>
              </a:rPr>
              <a:t>aumento del livello dei mari</a:t>
            </a:r>
            <a:r>
              <a:rPr lang="it-IT" sz="1800" dirty="0"/>
              <a:t>: uno studio condotto nel 2018 dall’Università di Bristol ha rivelato che lo scioglimento completo dei ghiacci in Antartide potrebbe portare a un aumento del livello dei mari di 58 centimetri. Se lo stesso fenomeno dovesse accadere in Groenlandia, dove è presente una delle masse ghiacciate più estese del mondo, la crescita potrebbe essere addirittura di 7.4 metri. A questa variazione si aggiungerebbero altri 41 centimetri, dovuti alla scomparsa dei ghiacciai montani. </a:t>
            </a:r>
          </a:p>
          <a:p>
            <a:pPr algn="just">
              <a:lnSpc>
                <a:spcPct val="88000"/>
              </a:lnSpc>
              <a:defRPr sz="1500"/>
            </a:pPr>
            <a:r>
              <a:rPr lang="it-IT" sz="1800" dirty="0"/>
              <a:t>•</a:t>
            </a:r>
            <a:r>
              <a:rPr lang="it-IT" sz="1800" i="1" dirty="0">
                <a:solidFill>
                  <a:schemeClr val="accent2">
                    <a:lumMod val="60000"/>
                    <a:lumOff val="40000"/>
                    <a:alpha val="80000"/>
                  </a:schemeClr>
                </a:solidFill>
              </a:rPr>
              <a:t>stravolgimenti climatici</a:t>
            </a:r>
            <a:r>
              <a:rPr lang="it-IT" sz="1800" dirty="0"/>
              <a:t>: l’aumentata massa di acqua liquida potrebbe portare a gravi alterazioni del clima, con modifiche delle correnti cicloniche in tutto il mondo. Si potrebbero moltiplicare fenomeni come uragani e trombe d’aria, con una tropicalizzazione delle aree più a nord del globo, ma anche un aumento degli incendi e della desertificazione nei pressi dell’Equatore;</a:t>
            </a:r>
          </a:p>
          <a:p>
            <a:pPr algn="just">
              <a:lnSpc>
                <a:spcPct val="88000"/>
              </a:lnSpc>
              <a:defRPr sz="1500"/>
            </a:pPr>
            <a:r>
              <a:rPr lang="it-IT" sz="1800" dirty="0"/>
              <a:t>•</a:t>
            </a:r>
            <a:r>
              <a:rPr lang="it-IT" sz="1800" dirty="0">
                <a:solidFill>
                  <a:schemeClr val="accent2">
                    <a:lumMod val="60000"/>
                    <a:lumOff val="40000"/>
                    <a:alpha val="80000"/>
                  </a:schemeClr>
                </a:solidFill>
              </a:rPr>
              <a:t>modifiche all’albedo terrestre</a:t>
            </a:r>
            <a:r>
              <a:rPr lang="it-IT" sz="1800" dirty="0"/>
              <a:t>: la superficie bianca rappresentata da nevi e ghiacci aiuta a riflettere la radiazione solare, mantenendo le temperature stabili sulla Terra. Una riduzione di questa porzione avrebbe come primo effetto un maggior assorbimento di energia nel terreno, liberata sotto fonte di calore, per un aumento ulteriore delle temperature;</a:t>
            </a:r>
          </a:p>
          <a:p>
            <a:pPr algn="just">
              <a:lnSpc>
                <a:spcPct val="88000"/>
              </a:lnSpc>
              <a:defRPr sz="1500"/>
            </a:pPr>
            <a:r>
              <a:rPr lang="it-IT" sz="1800" dirty="0"/>
              <a:t>•</a:t>
            </a:r>
            <a:r>
              <a:rPr lang="it-IT" sz="1800" dirty="0">
                <a:solidFill>
                  <a:schemeClr val="accent2">
                    <a:lumMod val="60000"/>
                    <a:lumOff val="40000"/>
                    <a:alpha val="80000"/>
                  </a:schemeClr>
                </a:solidFill>
              </a:rPr>
              <a:t>riduzione della biodiversità</a:t>
            </a:r>
            <a:r>
              <a:rPr lang="it-IT" sz="1800" dirty="0"/>
              <a:t>: l’aumento dei livelli dei mari e delle temperature potrebbe provocare la migrazione di specie marine tropicali a latitudini più fredde, sostituendo la popolazione autoctona. Conseguenze analoghe si avranno anche per le specie animali e vegetali terrestri, tra cui ad esempio i funghi, messi a repentaglio dall’innalzamento delle temperature;</a:t>
            </a:r>
          </a:p>
          <a:p>
            <a:pPr algn="just">
              <a:lnSpc>
                <a:spcPct val="88000"/>
              </a:lnSpc>
              <a:defRPr sz="1500"/>
            </a:pPr>
            <a:r>
              <a:rPr lang="it-IT" sz="1800" dirty="0"/>
              <a:t>•</a:t>
            </a:r>
            <a:r>
              <a:rPr lang="it-IT" sz="1800" dirty="0">
                <a:solidFill>
                  <a:schemeClr val="accent2">
                    <a:lumMod val="60000"/>
                    <a:lumOff val="40000"/>
                    <a:alpha val="80000"/>
                  </a:schemeClr>
                </a:solidFill>
              </a:rPr>
              <a:t>alterazione della catena alimentare</a:t>
            </a:r>
            <a:r>
              <a:rPr lang="it-IT" sz="1800" dirty="0"/>
              <a:t>: per diretta conseguenza della perdita di biodiversità, molte specie rimarranno prive delle prede di cui si nutrono. Con conseguenze dirette anche sull’uomo, sempre più in difficoltà nella produzione di risorse alimentari per tutti.</a:t>
            </a:r>
          </a:p>
        </p:txBody>
      </p:sp>
      <p:sp>
        <p:nvSpPr>
          <p:cNvPr id="4" name="Rettangolo 3"/>
          <p:cNvSpPr/>
          <p:nvPr/>
        </p:nvSpPr>
        <p:spPr>
          <a:xfrm>
            <a:off x="151086" y="300038"/>
            <a:ext cx="11907944" cy="584775"/>
          </a:xfrm>
          <a:prstGeom prst="rect">
            <a:avLst/>
          </a:prstGeom>
          <a:noFill/>
        </p:spPr>
        <p:txBody>
          <a:bodyPr wrap="square" lIns="91440" tIns="45720" rIns="91440" bIns="45720">
            <a:spAutoFit/>
          </a:bodyPr>
          <a:lstStyle/>
          <a:p>
            <a:pPr algn="ctr"/>
            <a:r>
              <a:rPr lang="it-IT" sz="3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LE CONSEGUENZE DEGLI SCIOGLIMENTI DEI GHIACCIAI</a:t>
            </a:r>
          </a:p>
        </p:txBody>
      </p:sp>
      <p:pic>
        <p:nvPicPr>
          <p:cNvPr id="2" name="Immagine 1"/>
          <p:cNvPicPr>
            <a:picLocks noChangeAspect="1"/>
          </p:cNvPicPr>
          <p:nvPr/>
        </p:nvPicPr>
        <p:blipFill>
          <a:blip r:embed="rId2"/>
          <a:stretch>
            <a:fillRect/>
          </a:stretch>
        </p:blipFill>
        <p:spPr>
          <a:xfrm>
            <a:off x="11755824" y="6421824"/>
            <a:ext cx="436176" cy="436176"/>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2" nodeType="clickEffect">
                                  <p:stCondLst>
                                    <p:cond delay="0"/>
                                  </p:stCondLst>
                                  <p:iterate>
                                    <p:tmAbs val="0"/>
                                  </p:iterate>
                                  <p:childTnLst>
                                    <p:set>
                                      <p:cBhvr>
                                        <p:cTn id="6" fill="hold"/>
                                        <p:tgtEl>
                                          <p:spTgt spid="295"/>
                                        </p:tgtEl>
                                        <p:attrNameLst>
                                          <p:attrName>style.visibility</p:attrName>
                                        </p:attrNameLst>
                                      </p:cBhvr>
                                      <p:to>
                                        <p:strVal val="visible"/>
                                      </p:to>
                                    </p:set>
                                    <p:animEffect transition="in" filter="dissolve">
                                      <p:cBhvr>
                                        <p:cTn id="7" dur="500"/>
                                        <p:tgtEl>
                                          <p:spTgt spid="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 grpId="2" animBg="1" advAuto="0"/>
    </p:bldLst>
  </p:timing>
</p:sld>
</file>

<file path=ppt/theme/theme1.xml><?xml version="1.0" encoding="utf-8"?>
<a:theme xmlns:a="http://schemas.openxmlformats.org/drawingml/2006/main" name="3DFloatVTI">
  <a:themeElements>
    <a:clrScheme name="3DFloatVTI">
      <a:dk1>
        <a:srgbClr val="000000"/>
      </a:dk1>
      <a:lt1>
        <a:srgbClr val="1B192E"/>
      </a:lt1>
      <a:dk2>
        <a:srgbClr val="A7A7A7"/>
      </a:dk2>
      <a:lt2>
        <a:srgbClr val="535353"/>
      </a:lt2>
      <a:accent1>
        <a:srgbClr val="13BE89"/>
      </a:accent1>
      <a:accent2>
        <a:srgbClr val="12B1BF"/>
      </a:accent2>
      <a:accent3>
        <a:srgbClr val="D40AA8"/>
      </a:accent3>
      <a:accent4>
        <a:srgbClr val="B86E62"/>
      </a:accent4>
      <a:accent5>
        <a:srgbClr val="A3A3C1"/>
      </a:accent5>
      <a:accent6>
        <a:srgbClr val="37335B"/>
      </a:accent6>
      <a:hlink>
        <a:srgbClr val="0000FF"/>
      </a:hlink>
      <a:folHlink>
        <a:srgbClr val="FF00FF"/>
      </a:folHlink>
    </a:clrScheme>
    <a:fontScheme name="3DFloatVTI">
      <a:majorFont>
        <a:latin typeface="Calibri"/>
        <a:ea typeface="Calibri"/>
        <a:cs typeface="Calibri"/>
      </a:majorFont>
      <a:minorFont>
        <a:latin typeface="Helvetica"/>
        <a:ea typeface="Helvetica"/>
        <a:cs typeface="Helvetica"/>
      </a:minorFont>
    </a:fontScheme>
    <a:fmtScheme name="3DFloatVT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3DFloatVTI">
  <a:themeElements>
    <a:clrScheme name="3DFloatVTI">
      <a:dk1>
        <a:srgbClr val="000000"/>
      </a:dk1>
      <a:lt1>
        <a:srgbClr val="FFFFFF"/>
      </a:lt1>
      <a:dk2>
        <a:srgbClr val="A7A7A7"/>
      </a:dk2>
      <a:lt2>
        <a:srgbClr val="535353"/>
      </a:lt2>
      <a:accent1>
        <a:srgbClr val="13BE89"/>
      </a:accent1>
      <a:accent2>
        <a:srgbClr val="12B1BF"/>
      </a:accent2>
      <a:accent3>
        <a:srgbClr val="D40AA8"/>
      </a:accent3>
      <a:accent4>
        <a:srgbClr val="B86E62"/>
      </a:accent4>
      <a:accent5>
        <a:srgbClr val="A3A3C1"/>
      </a:accent5>
      <a:accent6>
        <a:srgbClr val="37335B"/>
      </a:accent6>
      <a:hlink>
        <a:srgbClr val="0000FF"/>
      </a:hlink>
      <a:folHlink>
        <a:srgbClr val="FF00FF"/>
      </a:folHlink>
    </a:clrScheme>
    <a:fontScheme name="3DFloatVTI">
      <a:majorFont>
        <a:latin typeface="Calibri"/>
        <a:ea typeface="Calibri"/>
        <a:cs typeface="Calibri"/>
      </a:majorFont>
      <a:minorFont>
        <a:latin typeface="Helvetica"/>
        <a:ea typeface="Helvetica"/>
        <a:cs typeface="Helvetica"/>
      </a:minorFont>
    </a:fontScheme>
    <a:fmtScheme name="3DFloatVT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Ion Boardroom</Template>
  <TotalTime>308</TotalTime>
  <Words>1340</Words>
  <Application>Microsoft Office PowerPoint</Application>
  <PresentationFormat>Widescreen</PresentationFormat>
  <Paragraphs>38</Paragraphs>
  <Slides>16</Slides>
  <Notes>0</Notes>
  <HiddenSlides>0</HiddenSlides>
  <MMClips>1</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16</vt:i4>
      </vt:variant>
    </vt:vector>
  </HeadingPairs>
  <TitlesOfParts>
    <vt:vector size="20" baseType="lpstr">
      <vt:lpstr>Arial</vt:lpstr>
      <vt:lpstr>Avenir Next LT Pro</vt:lpstr>
      <vt:lpstr>Calibri</vt:lpstr>
      <vt:lpstr>3DFloatVTI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Le specie più colpite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 PIANETA A RISCHIO: GLI INCENDI</dc:title>
  <dc:creator>Stefano Ufilugelli</dc:creator>
  <cp:lastModifiedBy>RAFFAELE DE FALCO</cp:lastModifiedBy>
  <cp:revision>27</cp:revision>
  <dcterms:modified xsi:type="dcterms:W3CDTF">2021-04-19T20:51:15Z</dcterms:modified>
</cp:coreProperties>
</file>